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53"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FE"/>
    <a:srgbClr val="0033CC"/>
    <a:srgbClr val="FFFF6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36" autoAdjust="0"/>
    <p:restoredTop sz="94630" autoAdjust="0"/>
  </p:normalViewPr>
  <p:slideViewPr>
    <p:cSldViewPr>
      <p:cViewPr varScale="1">
        <p:scale>
          <a:sx n="84" d="100"/>
          <a:sy n="84" d="100"/>
        </p:scale>
        <p:origin x="3162" y="90"/>
      </p:cViewPr>
      <p:guideLst>
        <p:guide orient="horz" pos="81"/>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7" cy="496967"/>
          </a:xfrm>
          <a:prstGeom prst="rect">
            <a:avLst/>
          </a:prstGeom>
        </p:spPr>
        <p:txBody>
          <a:bodyPr vert="horz" lIns="92229" tIns="46115" rIns="92229" bIns="46115"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2" y="9440646"/>
            <a:ext cx="2949787" cy="496967"/>
          </a:xfrm>
          <a:prstGeom prst="rect">
            <a:avLst/>
          </a:prstGeom>
        </p:spPr>
        <p:txBody>
          <a:bodyPr vert="horz" lIns="92229" tIns="46115" rIns="92229"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6"/>
            <a:ext cx="2949787" cy="496967"/>
          </a:xfrm>
          <a:prstGeom prst="rect">
            <a:avLst/>
          </a:prstGeom>
        </p:spPr>
        <p:txBody>
          <a:bodyPr vert="horz" lIns="92229" tIns="46115" rIns="92229" bIns="46115"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2229" tIns="46115" rIns="92229" bIns="46115"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2229" tIns="46115" rIns="92229" bIns="46115"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2229" tIns="46115" rIns="92229" bIns="461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6"/>
            <a:ext cx="2949787" cy="496967"/>
          </a:xfrm>
          <a:prstGeom prst="rect">
            <a:avLst/>
          </a:prstGeom>
        </p:spPr>
        <p:txBody>
          <a:bodyPr vert="horz" lIns="92229" tIns="46115" rIns="92229" bIns="461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2229" tIns="46115" rIns="92229" bIns="46115"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2963" y="744538"/>
            <a:ext cx="2581275" cy="37290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FD35E722-DCEB-4B9B-850A-0990A504E40F}" type="slidenum">
              <a:rPr kumimoji="1" lang="ja-JP" altLang="en-US" smtClean="0"/>
              <a:t>1</a:t>
            </a:fld>
            <a:endParaRPr kumimoji="1" lang="ja-JP" altLang="en-US"/>
          </a:p>
        </p:txBody>
      </p:sp>
    </p:spTree>
    <p:extLst>
      <p:ext uri="{BB962C8B-B14F-4D97-AF65-F5344CB8AC3E}">
        <p14:creationId xmlns:p14="http://schemas.microsoft.com/office/powerpoint/2010/main" val="103088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0E9DE77-5CAE-4071-AB06-AED887C2A0B6}"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468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F49E80-3150-47EC-958A-271BC6285AFC}"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6420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77169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2"/>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2"/>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EBF253C-8E32-4982-9A73-9E62C6023558}"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6420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30227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FA1F26-1C7C-403F-9C4D-5DCD91084945}"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6420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4778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61F85B6-E19B-4739-9640-BCA4B5AFC05A}"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6420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6159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5A6A77F-97D8-43B4-8482-661733171DF5}" type="datetime1">
              <a:rPr kumimoji="1" lang="ja-JP" altLang="en-US" smtClean="0"/>
              <a:t>2023/8/30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8" name="テキスト ボックス 7"/>
          <p:cNvSpPr txBox="1"/>
          <p:nvPr userDrawn="1"/>
        </p:nvSpPr>
        <p:spPr>
          <a:xfrm>
            <a:off x="6144285" y="6420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88501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2"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1"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508D9A1-B0C7-46B3-B8A0-870C7E82F57F}" type="datetime1">
              <a:rPr kumimoji="1" lang="ja-JP" altLang="en-US" smtClean="0"/>
              <a:t>2023/8/30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 name="テキスト ボックス 9"/>
          <p:cNvSpPr txBox="1"/>
          <p:nvPr userDrawn="1"/>
        </p:nvSpPr>
        <p:spPr>
          <a:xfrm>
            <a:off x="6144285" y="6420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27026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E707D45-9341-4981-B457-87238ECFA665}" type="datetime1">
              <a:rPr kumimoji="1" lang="ja-JP" altLang="en-US" smtClean="0"/>
              <a:t>2023/8/30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テキスト ボックス 5"/>
          <p:cNvSpPr txBox="1"/>
          <p:nvPr userDrawn="1"/>
        </p:nvSpPr>
        <p:spPr>
          <a:xfrm>
            <a:off x="6144285" y="6420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298952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FCA090-01E7-48E7-9E19-0C02A281D89E}" type="datetime1">
              <a:rPr kumimoji="1" lang="ja-JP" altLang="en-US" smtClean="0"/>
              <a:t>2023/8/30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35130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9"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2"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00D9CDF-83BB-42CA-AEBD-4FCDBB3CE1EA}" type="datetime1">
              <a:rPr kumimoji="1" lang="ja-JP" altLang="en-US" smtClean="0"/>
              <a:t>2023/8/30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59421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2FCD5-EC1B-4A93-9182-B8ED9EE70478}" type="datetime1">
              <a:rPr kumimoji="1" lang="ja-JP" altLang="en-US" smtClean="0"/>
              <a:t>2023/8/30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9635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1259411-B762-4FE2-9A07-48D14EF316A3}" type="datetime1">
              <a:rPr kumimoji="1" lang="ja-JP" altLang="en-US" smtClean="0"/>
              <a:t>2023/8/30</a:t>
            </a:fld>
            <a:endParaRPr kumimoji="1" lang="ja-JP" altLang="en-US"/>
          </a:p>
        </p:txBody>
      </p:sp>
      <p:sp>
        <p:nvSpPr>
          <p:cNvPr id="5" name="フッター プレースホルダー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3738" y="3286970"/>
            <a:ext cx="6628358" cy="2958565"/>
          </a:xfrm>
          <a:prstGeom prst="rect">
            <a:avLst/>
          </a:pr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94" name="表 93"/>
          <p:cNvGraphicFramePr>
            <a:graphicFrameLocks noGrp="1"/>
          </p:cNvGraphicFramePr>
          <p:nvPr/>
        </p:nvGraphicFramePr>
        <p:xfrm>
          <a:off x="113738" y="2607319"/>
          <a:ext cx="6628358" cy="640030"/>
        </p:xfrm>
        <a:graphic>
          <a:graphicData uri="http://schemas.openxmlformats.org/drawingml/2006/table">
            <a:tbl>
              <a:tblPr firstRow="1" bandRow="1">
                <a:tableStyleId>{5940675A-B579-460E-94D1-54222C63F5DA}</a:tableStyleId>
              </a:tblPr>
              <a:tblGrid>
                <a:gridCol w="1083014">
                  <a:extLst>
                    <a:ext uri="{9D8B030D-6E8A-4147-A177-3AD203B41FA5}">
                      <a16:colId xmlns:a16="http://schemas.microsoft.com/office/drawing/2014/main" val="20000"/>
                    </a:ext>
                  </a:extLst>
                </a:gridCol>
                <a:gridCol w="5545344">
                  <a:extLst>
                    <a:ext uri="{9D8B030D-6E8A-4147-A177-3AD203B41FA5}">
                      <a16:colId xmlns:a16="http://schemas.microsoft.com/office/drawing/2014/main" val="20001"/>
                    </a:ext>
                  </a:extLst>
                </a:gridCol>
              </a:tblGrid>
              <a:tr h="358744">
                <a:tc>
                  <a:txBody>
                    <a:bodyPr/>
                    <a:lstStyle/>
                    <a:p>
                      <a:pPr algn="ctr"/>
                      <a:r>
                        <a:rPr kumimoji="1" lang="ja-JP" altLang="en-US" sz="1400" kern="1200" dirty="0">
                          <a:solidFill>
                            <a:schemeClr val="tx1"/>
                          </a:solidFill>
                          <a:latin typeface="+mn-ea"/>
                          <a:ea typeface="+mn-ea"/>
                          <a:cs typeface="+mn-cs"/>
                        </a:rPr>
                        <a:t>特徴</a:t>
                      </a:r>
                      <a:endParaRPr kumimoji="1" lang="en-US" altLang="ja-JP" sz="1400" kern="1200" dirty="0">
                        <a:solidFill>
                          <a:schemeClr val="tx1"/>
                        </a:solidFill>
                        <a:latin typeface="+mn-ea"/>
                        <a:ea typeface="+mn-ea"/>
                        <a:cs typeface="+mn-cs"/>
                      </a:endParaRPr>
                    </a:p>
                  </a:txBody>
                  <a:tcPr marL="91461" marR="91461" marT="45695" marB="45695" anchor="ctr">
                    <a:solidFill>
                      <a:srgbClr val="CCFFFF"/>
                    </a:solidFill>
                  </a:tcPr>
                </a:tc>
                <a:tc>
                  <a:txBody>
                    <a:bodyPr/>
                    <a:lstStyle/>
                    <a:p>
                      <a:r>
                        <a:rPr kumimoji="1" lang="ja-JP" altLang="en-US" sz="1200" kern="1200" dirty="0">
                          <a:solidFill>
                            <a:schemeClr val="tx1"/>
                          </a:solidFill>
                          <a:latin typeface="+mn-ea"/>
                          <a:ea typeface="+mn-ea"/>
                          <a:cs typeface="+mn-cs"/>
                        </a:rPr>
                        <a:t>　「創業マインドの醸成」「創業希望」「創業時」「創業後」の各フェーズに対し、市及び創業支援等事業者の各主体がそれぞれの強みを生かした様々なメニューを提供します</a:t>
                      </a:r>
                      <a:endParaRPr kumimoji="1" lang="ja-JP" altLang="ja-JP" sz="1200" kern="1200" dirty="0">
                        <a:solidFill>
                          <a:schemeClr val="tx1"/>
                        </a:solidFill>
                        <a:latin typeface="+mn-ea"/>
                        <a:ea typeface="+mn-ea"/>
                        <a:cs typeface="+mn-cs"/>
                      </a:endParaRPr>
                    </a:p>
                  </a:txBody>
                  <a:tcPr marL="91461" marR="91461" marT="45695" marB="45695"/>
                </a:tc>
                <a:extLst>
                  <a:ext uri="{0D108BD9-81ED-4DB2-BD59-A6C34878D82A}">
                    <a16:rowId xmlns:a16="http://schemas.microsoft.com/office/drawing/2014/main" val="10000"/>
                  </a:ext>
                </a:extLst>
              </a:tr>
            </a:tbl>
          </a:graphicData>
        </a:graphic>
      </p:graphicFrame>
      <p:sp>
        <p:nvSpPr>
          <p:cNvPr id="48" name="スライド番号プレースホルダー 1"/>
          <p:cNvSpPr>
            <a:spLocks noGrp="1"/>
          </p:cNvSpPr>
          <p:nvPr>
            <p:ph type="sldNum" sz="quarter" idx="12"/>
          </p:nvPr>
        </p:nvSpPr>
        <p:spPr>
          <a:xfrm>
            <a:off x="7918143" y="9174401"/>
            <a:ext cx="1600200" cy="486833"/>
          </a:xfrm>
        </p:spPr>
        <p:txBody>
          <a:bodyPr/>
          <a:lstStyle/>
          <a:p>
            <a:fld id="{D9550142-B990-490A-A107-ED7302A7FD52}" type="slidenum">
              <a:rPr kumimoji="1" lang="ja-JP" altLang="en-US" smtClean="0"/>
              <a:t>1</a:t>
            </a:fld>
            <a:endParaRPr kumimoji="1" lang="ja-JP" altLang="en-US" dirty="0"/>
          </a:p>
        </p:txBody>
      </p:sp>
      <p:graphicFrame>
        <p:nvGraphicFramePr>
          <p:cNvPr id="59" name="表 58"/>
          <p:cNvGraphicFramePr>
            <a:graphicFrameLocks noGrp="1"/>
          </p:cNvGraphicFramePr>
          <p:nvPr/>
        </p:nvGraphicFramePr>
        <p:xfrm>
          <a:off x="115177" y="138761"/>
          <a:ext cx="6625481" cy="944944"/>
        </p:xfrm>
        <a:graphic>
          <a:graphicData uri="http://schemas.openxmlformats.org/drawingml/2006/table">
            <a:tbl>
              <a:tblPr firstRow="1" bandRow="1">
                <a:tableStyleId>{5940675A-B579-460E-94D1-54222C63F5DA}</a:tableStyleId>
              </a:tblPr>
              <a:tblGrid>
                <a:gridCol w="1081575">
                  <a:extLst>
                    <a:ext uri="{9D8B030D-6E8A-4147-A177-3AD203B41FA5}">
                      <a16:colId xmlns:a16="http://schemas.microsoft.com/office/drawing/2014/main" val="20000"/>
                    </a:ext>
                  </a:extLst>
                </a:gridCol>
                <a:gridCol w="5543906">
                  <a:extLst>
                    <a:ext uri="{9D8B030D-6E8A-4147-A177-3AD203B41FA5}">
                      <a16:colId xmlns:a16="http://schemas.microsoft.com/office/drawing/2014/main" val="20001"/>
                    </a:ext>
                  </a:extLst>
                </a:gridCol>
              </a:tblGrid>
              <a:tr h="216024">
                <a:tc>
                  <a:txBody>
                    <a:bodyPr/>
                    <a:lstStyle/>
                    <a:p>
                      <a:pPr algn="ctr"/>
                      <a:r>
                        <a:rPr kumimoji="1" lang="ja-JP" altLang="en-US" sz="1400" dirty="0">
                          <a:solidFill>
                            <a:schemeClr val="tx1"/>
                          </a:solidFill>
                          <a:latin typeface="+mn-ea"/>
                          <a:ea typeface="+mn-ea"/>
                        </a:rPr>
                        <a:t>市区町村</a:t>
                      </a:r>
                      <a:endParaRPr kumimoji="1" lang="en-US" altLang="ja-JP" sz="1400" dirty="0">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solidFill>
                      <a:srgbClr val="FFFF99"/>
                    </a:solidFill>
                  </a:tcPr>
                </a:tc>
                <a:tc>
                  <a:txBody>
                    <a:bodyPr/>
                    <a:lstStyle/>
                    <a:p>
                      <a:pPr>
                        <a:lnSpc>
                          <a:spcPct val="100000"/>
                        </a:lnSpc>
                      </a:pPr>
                      <a:r>
                        <a:rPr kumimoji="1" lang="ja-JP" altLang="ja-JP" sz="1400" kern="1200" dirty="0">
                          <a:solidFill>
                            <a:schemeClr val="tx1"/>
                          </a:solidFill>
                          <a:effectLst/>
                          <a:latin typeface="+mn-lt"/>
                          <a:ea typeface="+mn-ea"/>
                          <a:cs typeface="+mn-cs"/>
                        </a:rPr>
                        <a:t>安城市</a:t>
                      </a:r>
                      <a:endParaRPr kumimoji="1" lang="en-US" altLang="ja-JP" sz="1400" dirty="0">
                        <a:solidFill>
                          <a:schemeClr val="tx1"/>
                        </a:solidFill>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0"/>
                  </a:ext>
                </a:extLst>
              </a:tr>
              <a:tr h="446184">
                <a:tc>
                  <a:txBody>
                    <a:bodyPr/>
                    <a:lstStyle/>
                    <a:p>
                      <a:pPr algn="ctr"/>
                      <a:r>
                        <a:rPr kumimoji="1" lang="ja-JP" altLang="en-US" sz="1200" dirty="0">
                          <a:latin typeface="+mn-ea"/>
                          <a:ea typeface="+mn-ea"/>
                        </a:rPr>
                        <a:t>認定連携</a:t>
                      </a:r>
                      <a:endParaRPr kumimoji="1" lang="en-US" altLang="ja-JP" sz="1200" dirty="0">
                        <a:latin typeface="+mn-ea"/>
                        <a:ea typeface="+mn-ea"/>
                      </a:endParaRPr>
                    </a:p>
                    <a:p>
                      <a:pPr algn="ctr"/>
                      <a:r>
                        <a:rPr kumimoji="1" lang="ja-JP" altLang="en-US" sz="1200" dirty="0">
                          <a:latin typeface="+mn-ea"/>
                          <a:ea typeface="+mn-ea"/>
                        </a:rPr>
                        <a:t>創業支援</a:t>
                      </a:r>
                      <a:r>
                        <a:rPr kumimoji="1" lang="ja-JP" altLang="en-US" sz="1200" dirty="0">
                          <a:solidFill>
                            <a:schemeClr val="tx1"/>
                          </a:solidFill>
                          <a:latin typeface="+mn-ea"/>
                          <a:ea typeface="+mn-ea"/>
                        </a:rPr>
                        <a:t>等</a:t>
                      </a:r>
                      <a:endParaRPr kumimoji="1" lang="en-US" altLang="ja-JP" sz="1200" dirty="0">
                        <a:solidFill>
                          <a:schemeClr val="tx1"/>
                        </a:solidFill>
                        <a:latin typeface="+mn-ea"/>
                        <a:ea typeface="+mn-ea"/>
                      </a:endParaRPr>
                    </a:p>
                    <a:p>
                      <a:pPr algn="ctr"/>
                      <a:r>
                        <a:rPr kumimoji="1" lang="ja-JP" altLang="en-US" sz="1200" dirty="0">
                          <a:latin typeface="+mn-ea"/>
                          <a:ea typeface="+mn-ea"/>
                        </a:rPr>
                        <a:t>事業者</a:t>
                      </a:r>
                      <a:endParaRPr kumimoji="1" lang="en-US" altLang="ja-JP" sz="1200" dirty="0">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solidFill>
                      <a:srgbClr val="FFFF99"/>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sz="1200" kern="1200" dirty="0">
                          <a:solidFill>
                            <a:schemeClr val="tx1"/>
                          </a:solidFill>
                          <a:effectLst/>
                          <a:latin typeface="+mn-lt"/>
                          <a:ea typeface="+mn-ea"/>
                          <a:cs typeface="+mn-cs"/>
                        </a:rPr>
                        <a:t>安城商工会議所、</a:t>
                      </a:r>
                      <a:r>
                        <a:rPr kumimoji="1" lang="ja-JP" altLang="ja-JP" sz="1200" kern="1200" dirty="0">
                          <a:solidFill>
                            <a:schemeClr val="tx1"/>
                          </a:solidFill>
                          <a:effectLst/>
                          <a:latin typeface="+mn-lt"/>
                          <a:ea typeface="+mn-ea"/>
                          <a:cs typeface="+mn-cs"/>
                        </a:rPr>
                        <a:t>碧海信用金庫</a:t>
                      </a:r>
                      <a:r>
                        <a:rPr kumimoji="1" lang="ja-JP" altLang="en-US" sz="1200" kern="1200" dirty="0">
                          <a:solidFill>
                            <a:schemeClr val="tx1"/>
                          </a:solidFill>
                          <a:effectLst/>
                          <a:latin typeface="+mn-lt"/>
                          <a:ea typeface="+mn-ea"/>
                          <a:cs typeface="+mn-cs"/>
                        </a:rPr>
                        <a:t>、（株）</a:t>
                      </a:r>
                      <a:r>
                        <a:rPr kumimoji="1" lang="ja-JP" sz="1200" kern="1200" dirty="0">
                          <a:solidFill>
                            <a:schemeClr val="tx1"/>
                          </a:solidFill>
                          <a:effectLst/>
                          <a:latin typeface="+mn-lt"/>
                          <a:ea typeface="+mn-ea"/>
                          <a:cs typeface="+mn-cs"/>
                        </a:rPr>
                        <a:t>日本政策金融公庫岡崎支店</a:t>
                      </a:r>
                    </a:p>
                  </a:txBody>
                  <a:tcPr marL="68580" marR="68580" marT="0" marB="0" anchor="ctr">
                    <a:lnT w="3175"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93" name="表 92"/>
          <p:cNvGraphicFramePr>
            <a:graphicFrameLocks noGrp="1"/>
          </p:cNvGraphicFramePr>
          <p:nvPr>
            <p:extLst>
              <p:ext uri="{D42A27DB-BD31-4B8C-83A1-F6EECF244321}">
                <p14:modId xmlns:p14="http://schemas.microsoft.com/office/powerpoint/2010/main" val="1636210944"/>
              </p:ext>
            </p:extLst>
          </p:nvPr>
        </p:nvGraphicFramePr>
        <p:xfrm>
          <a:off x="114805" y="1123326"/>
          <a:ext cx="6626225" cy="1005842"/>
        </p:xfrm>
        <a:graphic>
          <a:graphicData uri="http://schemas.openxmlformats.org/drawingml/2006/table">
            <a:tbl>
              <a:tblPr firstRow="1" bandRow="1">
                <a:tableStyleId>{5940675A-B579-460E-94D1-54222C63F5DA}</a:tableStyleId>
              </a:tblPr>
              <a:tblGrid>
                <a:gridCol w="1081947">
                  <a:extLst>
                    <a:ext uri="{9D8B030D-6E8A-4147-A177-3AD203B41FA5}">
                      <a16:colId xmlns:a16="http://schemas.microsoft.com/office/drawing/2014/main" val="20000"/>
                    </a:ext>
                  </a:extLst>
                </a:gridCol>
                <a:gridCol w="5544278">
                  <a:extLst>
                    <a:ext uri="{9D8B030D-6E8A-4147-A177-3AD203B41FA5}">
                      <a16:colId xmlns:a16="http://schemas.microsoft.com/office/drawing/2014/main" val="20001"/>
                    </a:ext>
                  </a:extLst>
                </a:gridCol>
              </a:tblGrid>
              <a:tr h="635537">
                <a:tc>
                  <a:txBody>
                    <a:bodyPr/>
                    <a:lstStyle/>
                    <a:p>
                      <a:pPr algn="ctr"/>
                      <a:r>
                        <a:rPr kumimoji="1" lang="ja-JP" altLang="en-US" sz="1400" dirty="0">
                          <a:latin typeface="+mn-ea"/>
                          <a:ea typeface="+mn-ea"/>
                        </a:rPr>
                        <a:t>概要</a:t>
                      </a:r>
                      <a:endParaRPr kumimoji="1" lang="ja-JP" altLang="en-US" sz="1400" dirty="0">
                        <a:solidFill>
                          <a:schemeClr val="tx1"/>
                        </a:solidFill>
                        <a:latin typeface="+mn-ea"/>
                        <a:ea typeface="+mn-ea"/>
                      </a:endParaRPr>
                    </a:p>
                  </a:txBody>
                  <a:tcPr marL="91461" marR="91461" marT="45721" marB="45721" anchor="ctr">
                    <a:solidFill>
                      <a:srgbClr val="CCFFCC"/>
                    </a:solidFill>
                  </a:tcPr>
                </a:tc>
                <a:tc>
                  <a:txBody>
                    <a:bodyPr/>
                    <a:lstStyle/>
                    <a:p>
                      <a:r>
                        <a:rPr lang="ja-JP" altLang="en-US" sz="1200" baseline="0" dirty="0">
                          <a:latin typeface="+mn-ea"/>
                          <a:ea typeface="+mn-ea"/>
                        </a:rPr>
                        <a:t>　</a:t>
                      </a:r>
                      <a:r>
                        <a:rPr kumimoji="1" lang="ja-JP" altLang="ja-JP" sz="1200" kern="1200" dirty="0">
                          <a:solidFill>
                            <a:schemeClr val="tx1"/>
                          </a:solidFill>
                          <a:effectLst/>
                          <a:latin typeface="+mn-lt"/>
                          <a:ea typeface="+mn-ea"/>
                          <a:cs typeface="+mn-cs"/>
                        </a:rPr>
                        <a:t>本計画</a:t>
                      </a:r>
                      <a:r>
                        <a:rPr kumimoji="1" lang="ja-JP" altLang="en-US" sz="1200" kern="1200" dirty="0">
                          <a:solidFill>
                            <a:schemeClr val="tx1"/>
                          </a:solidFill>
                          <a:effectLst/>
                          <a:latin typeface="+mn-lt"/>
                          <a:ea typeface="+mn-ea"/>
                          <a:cs typeface="+mn-cs"/>
                        </a:rPr>
                        <a:t>は、本市における</a:t>
                      </a:r>
                      <a:r>
                        <a:rPr kumimoji="1" lang="ja-JP" altLang="ja-JP" sz="1200" kern="1200" dirty="0">
                          <a:solidFill>
                            <a:schemeClr val="tx1"/>
                          </a:solidFill>
                          <a:effectLst/>
                          <a:latin typeface="+mn-lt"/>
                          <a:ea typeface="+mn-ea"/>
                          <a:cs typeface="+mn-cs"/>
                        </a:rPr>
                        <a:t>創業支援に関する取</a:t>
                      </a:r>
                      <a:r>
                        <a:rPr kumimoji="1" lang="ja-JP" altLang="en-US" sz="1200" kern="1200" dirty="0">
                          <a:solidFill>
                            <a:schemeClr val="tx1"/>
                          </a:solidFill>
                          <a:effectLst/>
                          <a:latin typeface="+mn-lt"/>
                          <a:ea typeface="+mn-ea"/>
                          <a:cs typeface="+mn-cs"/>
                        </a:rPr>
                        <a:t>り</a:t>
                      </a:r>
                      <a:r>
                        <a:rPr kumimoji="1" lang="ja-JP" altLang="ja-JP" sz="1200" kern="1200" dirty="0">
                          <a:solidFill>
                            <a:schemeClr val="tx1"/>
                          </a:solidFill>
                          <a:effectLst/>
                          <a:latin typeface="+mn-lt"/>
                          <a:ea typeface="+mn-ea"/>
                          <a:cs typeface="+mn-cs"/>
                        </a:rPr>
                        <a:t>組</a:t>
                      </a:r>
                      <a:r>
                        <a:rPr kumimoji="1" lang="ja-JP" altLang="en-US" sz="1200" kern="1200" dirty="0">
                          <a:solidFill>
                            <a:schemeClr val="tx1"/>
                          </a:solidFill>
                          <a:effectLst/>
                          <a:latin typeface="+mn-lt"/>
                          <a:ea typeface="+mn-ea"/>
                          <a:cs typeface="+mn-cs"/>
                        </a:rPr>
                        <a:t>み</a:t>
                      </a:r>
                      <a:r>
                        <a:rPr kumimoji="1" lang="ja-JP" altLang="ja-JP" sz="1200" kern="1200" dirty="0">
                          <a:solidFill>
                            <a:schemeClr val="tx1"/>
                          </a:solidFill>
                          <a:effectLst/>
                          <a:latin typeface="+mn-lt"/>
                          <a:ea typeface="+mn-ea"/>
                          <a:cs typeface="+mn-cs"/>
                        </a:rPr>
                        <a:t>を</a:t>
                      </a:r>
                      <a:r>
                        <a:rPr kumimoji="1" lang="ja-JP" altLang="en-US" sz="1200" kern="1200" dirty="0">
                          <a:solidFill>
                            <a:schemeClr val="tx1"/>
                          </a:solidFill>
                          <a:effectLst/>
                          <a:latin typeface="+mn-lt"/>
                          <a:ea typeface="+mn-ea"/>
                          <a:cs typeface="+mn-cs"/>
                        </a:rPr>
                        <a:t>より</a:t>
                      </a:r>
                      <a:r>
                        <a:rPr kumimoji="1" lang="ja-JP" altLang="ja-JP" sz="1200" kern="1200" dirty="0">
                          <a:solidFill>
                            <a:schemeClr val="tx1"/>
                          </a:solidFill>
                          <a:effectLst/>
                          <a:latin typeface="+mn-lt"/>
                          <a:ea typeface="+mn-ea"/>
                          <a:cs typeface="+mn-cs"/>
                        </a:rPr>
                        <a:t>一層強化するとともに、他の支援機関等を含めて総合的に連携する体制整備を</a:t>
                      </a:r>
                      <a:r>
                        <a:rPr kumimoji="1" lang="ja-JP" altLang="en-US" sz="1200" kern="1200" dirty="0">
                          <a:solidFill>
                            <a:schemeClr val="tx1"/>
                          </a:solidFill>
                          <a:effectLst/>
                          <a:latin typeface="+mn-lt"/>
                          <a:ea typeface="+mn-ea"/>
                          <a:cs typeface="+mn-cs"/>
                        </a:rPr>
                        <a:t>目的としています。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　安城市（安城ビジネスコンシェルジュを含む）、安城商工会議所、碧海信用金庫、（株）日本政策金融公庫岡崎支店の４</a:t>
                      </a:r>
                      <a:r>
                        <a:rPr kumimoji="1" lang="ja-JP" altLang="ja-JP" sz="1200" kern="1200" dirty="0">
                          <a:solidFill>
                            <a:schemeClr val="tx1"/>
                          </a:solidFill>
                          <a:effectLst/>
                          <a:latin typeface="+mn-lt"/>
                          <a:ea typeface="+mn-ea"/>
                          <a:cs typeface="+mn-cs"/>
                        </a:rPr>
                        <a:t>者</a:t>
                      </a:r>
                      <a:r>
                        <a:rPr kumimoji="1" lang="ja-JP" altLang="en-US" sz="1200" kern="1200" dirty="0">
                          <a:solidFill>
                            <a:schemeClr val="tx1"/>
                          </a:solidFill>
                          <a:effectLst/>
                          <a:latin typeface="+mn-lt"/>
                          <a:ea typeface="+mn-ea"/>
                          <a:cs typeface="+mn-cs"/>
                        </a:rPr>
                        <a:t>が</a:t>
                      </a:r>
                      <a:r>
                        <a:rPr kumimoji="1" lang="en-US" altLang="ja-JP" sz="1200" kern="1200" dirty="0" err="1">
                          <a:solidFill>
                            <a:schemeClr val="tx1"/>
                          </a:solidFill>
                          <a:effectLst/>
                          <a:latin typeface="+mn-lt"/>
                          <a:ea typeface="+mn-ea"/>
                          <a:cs typeface="+mn-cs"/>
                        </a:rPr>
                        <a:t>Anjo</a:t>
                      </a:r>
                      <a:r>
                        <a:rPr kumimoji="1" lang="ja-JP" altLang="en-US" sz="1200" kern="1200" dirty="0">
                          <a:solidFill>
                            <a:schemeClr val="tx1"/>
                          </a:solidFill>
                          <a:effectLst/>
                          <a:latin typeface="+mn-lt"/>
                          <a:ea typeface="+mn-ea"/>
                          <a:cs typeface="+mn-cs"/>
                        </a:rPr>
                        <a:t>創業・事業承継支援ファームとして</a:t>
                      </a:r>
                      <a:r>
                        <a:rPr kumimoji="1" lang="ja-JP" altLang="ja-JP" sz="1200" kern="1200" dirty="0">
                          <a:solidFill>
                            <a:schemeClr val="tx1"/>
                          </a:solidFill>
                          <a:effectLst/>
                          <a:latin typeface="+mn-lt"/>
                          <a:ea typeface="+mn-ea"/>
                          <a:cs typeface="+mn-cs"/>
                        </a:rPr>
                        <a:t>、創業希望者に対</a:t>
                      </a:r>
                      <a:r>
                        <a:rPr kumimoji="1" lang="ja-JP" altLang="en-US" sz="1200" kern="1200" dirty="0">
                          <a:solidFill>
                            <a:schemeClr val="tx1"/>
                          </a:solidFill>
                          <a:effectLst/>
                          <a:latin typeface="+mn-lt"/>
                          <a:ea typeface="+mn-ea"/>
                          <a:cs typeface="+mn-cs"/>
                        </a:rPr>
                        <a:t>する支援事業を多角的に実施します。</a:t>
                      </a:r>
                      <a:endParaRPr kumimoji="1" lang="en-US" altLang="ja-JP" sz="1200" dirty="0">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2536577553"/>
              </p:ext>
            </p:extLst>
          </p:nvPr>
        </p:nvGraphicFramePr>
        <p:xfrm>
          <a:off x="114805" y="2168789"/>
          <a:ext cx="6626224" cy="398909"/>
        </p:xfrm>
        <a:graphic>
          <a:graphicData uri="http://schemas.openxmlformats.org/drawingml/2006/table">
            <a:tbl>
              <a:tblPr firstRow="1" bandRow="1">
                <a:tableStyleId>{5940675A-B579-460E-94D1-54222C63F5DA}</a:tableStyleId>
              </a:tblPr>
              <a:tblGrid>
                <a:gridCol w="1082475">
                  <a:extLst>
                    <a:ext uri="{9D8B030D-6E8A-4147-A177-3AD203B41FA5}">
                      <a16:colId xmlns:a16="http://schemas.microsoft.com/office/drawing/2014/main" val="20000"/>
                    </a:ext>
                  </a:extLst>
                </a:gridCol>
                <a:gridCol w="5543749">
                  <a:extLst>
                    <a:ext uri="{9D8B030D-6E8A-4147-A177-3AD203B41FA5}">
                      <a16:colId xmlns:a16="http://schemas.microsoft.com/office/drawing/2014/main" val="20001"/>
                    </a:ext>
                  </a:extLst>
                </a:gridCol>
              </a:tblGrid>
              <a:tr h="398909">
                <a:tc>
                  <a:txBody>
                    <a:bodyPr/>
                    <a:lstStyle/>
                    <a:p>
                      <a:pPr algn="ctr"/>
                      <a:r>
                        <a:rPr kumimoji="1" lang="ja-JP" altLang="en-US" sz="1200" dirty="0">
                          <a:solidFill>
                            <a:schemeClr val="tx1"/>
                          </a:solidFill>
                          <a:latin typeface="+mn-ea"/>
                          <a:ea typeface="+mn-ea"/>
                        </a:rPr>
                        <a:t>年間目標数</a:t>
                      </a:r>
                    </a:p>
                  </a:txBody>
                  <a:tcPr marL="91461" marR="91461" marT="45721" marB="45721" anchor="ctr">
                    <a:solidFill>
                      <a:schemeClr val="accent5">
                        <a:lumMod val="40000"/>
                        <a:lumOff val="60000"/>
                      </a:schemeClr>
                    </a:solidFill>
                  </a:tcPr>
                </a:tc>
                <a:tc>
                  <a:txBody>
                    <a:bodyPr/>
                    <a:lstStyle/>
                    <a:p>
                      <a:pPr algn="l"/>
                      <a:r>
                        <a:rPr kumimoji="1" lang="ja-JP" altLang="en-US" sz="1200" baseline="0" dirty="0">
                          <a:latin typeface="+mn-ea"/>
                          <a:ea typeface="+mn-ea"/>
                        </a:rPr>
                        <a:t>創業支援者</a:t>
                      </a:r>
                      <a:r>
                        <a:rPr kumimoji="1" lang="ja-JP" altLang="en-US" sz="1200" baseline="0" dirty="0">
                          <a:solidFill>
                            <a:schemeClr val="tx1"/>
                          </a:solidFill>
                          <a:latin typeface="+mn-ea"/>
                          <a:ea typeface="+mn-ea"/>
                        </a:rPr>
                        <a:t>件数：</a:t>
                      </a:r>
                      <a:r>
                        <a:rPr kumimoji="1" lang="en-US" altLang="ja-JP" sz="1200" u="none" strike="noStrike" baseline="0" dirty="0">
                          <a:solidFill>
                            <a:schemeClr val="tx1"/>
                          </a:solidFill>
                          <a:latin typeface="+mn-ea"/>
                          <a:ea typeface="+mn-ea"/>
                        </a:rPr>
                        <a:t>843</a:t>
                      </a:r>
                      <a:r>
                        <a:rPr kumimoji="1" lang="ja-JP" altLang="en-US" sz="1200" u="none" baseline="0" dirty="0">
                          <a:solidFill>
                            <a:schemeClr val="tx1"/>
                          </a:solidFill>
                          <a:latin typeface="+mn-ea"/>
                          <a:ea typeface="+mn-ea"/>
                        </a:rPr>
                        <a:t>件　創業者：</a:t>
                      </a:r>
                      <a:r>
                        <a:rPr kumimoji="1" lang="en-US" altLang="ja-JP" sz="1200" u="none" strike="noStrike" baseline="0">
                          <a:solidFill>
                            <a:schemeClr val="tx1"/>
                          </a:solidFill>
                          <a:latin typeface="+mn-ea"/>
                          <a:ea typeface="+mn-ea"/>
                        </a:rPr>
                        <a:t>206</a:t>
                      </a:r>
                      <a:r>
                        <a:rPr kumimoji="1" lang="ja-JP" altLang="en-US" sz="1200" baseline="0">
                          <a:solidFill>
                            <a:schemeClr val="tx1"/>
                          </a:solidFill>
                          <a:latin typeface="+mn-ea"/>
                          <a:ea typeface="+mn-ea"/>
                        </a:rPr>
                        <a:t>件</a:t>
                      </a:r>
                      <a:endParaRPr kumimoji="1" lang="en-US" altLang="ja-JP" sz="1200" dirty="0">
                        <a:solidFill>
                          <a:schemeClr val="tx1"/>
                        </a:solidFill>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sp>
        <p:nvSpPr>
          <p:cNvPr id="38" name="テキスト ボックス 6"/>
          <p:cNvSpPr txBox="1">
            <a:spLocks noChangeArrowheads="1"/>
          </p:cNvSpPr>
          <p:nvPr/>
        </p:nvSpPr>
        <p:spPr bwMode="auto">
          <a:xfrm>
            <a:off x="-37379" y="6282920"/>
            <a:ext cx="3229372"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400" b="1" dirty="0"/>
              <a:t>    ＜全体像＞</a:t>
            </a:r>
            <a:r>
              <a:rPr lang="ja-JP" altLang="en-US" sz="900" b="1" dirty="0"/>
              <a:t>　</a:t>
            </a:r>
            <a:r>
              <a:rPr lang="en-US" altLang="ja-JP" sz="900" b="1" dirty="0"/>
              <a:t>※</a:t>
            </a:r>
            <a:r>
              <a:rPr lang="ja-JP" altLang="en-US" sz="900" b="1" dirty="0"/>
              <a:t>下線は特定創業支援等事業</a:t>
            </a:r>
          </a:p>
          <a:p>
            <a:pPr eaLnBrk="1" hangingPunct="1"/>
            <a:endParaRPr lang="ja-JP" altLang="en-US" sz="900" b="1" dirty="0"/>
          </a:p>
        </p:txBody>
      </p:sp>
      <p:sp>
        <p:nvSpPr>
          <p:cNvPr id="39" name="ドーナツ 38"/>
          <p:cNvSpPr/>
          <p:nvPr/>
        </p:nvSpPr>
        <p:spPr>
          <a:xfrm rot="20024604">
            <a:off x="1324021" y="7007938"/>
            <a:ext cx="3463100" cy="1837933"/>
          </a:xfrm>
          <a:prstGeom prst="donut">
            <a:avLst>
              <a:gd name="adj" fmla="val 7142"/>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sp>
        <p:nvSpPr>
          <p:cNvPr id="40" name="Rectangle 5"/>
          <p:cNvSpPr>
            <a:spLocks noChangeArrowheads="1"/>
          </p:cNvSpPr>
          <p:nvPr/>
        </p:nvSpPr>
        <p:spPr bwMode="auto">
          <a:xfrm>
            <a:off x="2278154" y="8447682"/>
            <a:ext cx="1953790" cy="606411"/>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25400" cmpd="dbl">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ctr"/>
          <a:lstStyle/>
          <a:p>
            <a:r>
              <a:rPr lang="ja-JP" altLang="en-US" sz="900" dirty="0"/>
              <a:t>･</a:t>
            </a:r>
            <a:r>
              <a:rPr lang="ja-JP" altLang="en-US" sz="900" u="sng" dirty="0"/>
              <a:t>ワンストップ創業支援窓口の設置</a:t>
            </a:r>
          </a:p>
          <a:p>
            <a:r>
              <a:rPr lang="ja-JP" altLang="en-US" sz="900" dirty="0"/>
              <a:t>・各種補助事業</a:t>
            </a:r>
            <a:endParaRPr lang="en-US" altLang="ja-JP" sz="900" dirty="0"/>
          </a:p>
        </p:txBody>
      </p:sp>
      <p:sp>
        <p:nvSpPr>
          <p:cNvPr id="41" name="角丸四角形 40"/>
          <p:cNvSpPr/>
          <p:nvPr/>
        </p:nvSpPr>
        <p:spPr bwMode="auto">
          <a:xfrm>
            <a:off x="2647960" y="8146231"/>
            <a:ext cx="1225709" cy="324935"/>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rPr>
              <a:t>安城市、ＡＢＣ</a:t>
            </a:r>
            <a:endParaRPr lang="en-US" altLang="ja-JP" sz="1200" b="1" dirty="0">
              <a:solidFill>
                <a:schemeClr val="tx1"/>
              </a:solidFill>
            </a:endParaRPr>
          </a:p>
        </p:txBody>
      </p:sp>
      <p:sp>
        <p:nvSpPr>
          <p:cNvPr id="44" name="Rectangle 5"/>
          <p:cNvSpPr>
            <a:spLocks noChangeArrowheads="1"/>
          </p:cNvSpPr>
          <p:nvPr/>
        </p:nvSpPr>
        <p:spPr bwMode="auto">
          <a:xfrm>
            <a:off x="4427877" y="7061102"/>
            <a:ext cx="1937110" cy="783701"/>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r>
              <a:rPr lang="ja-JP" altLang="en-US" sz="900" dirty="0"/>
              <a:t>・</a:t>
            </a:r>
            <a:r>
              <a:rPr lang="ja-JP" altLang="en-US" sz="900" u="sng" dirty="0"/>
              <a:t>ワンストップ創業支援</a:t>
            </a:r>
            <a:r>
              <a:rPr lang="ja-JP" altLang="ja-JP" sz="900" u="sng" dirty="0"/>
              <a:t>窓口</a:t>
            </a:r>
            <a:r>
              <a:rPr lang="ja-JP" altLang="en-US" sz="900" u="sng" dirty="0"/>
              <a:t>（専門家派遣・伴走型支援）</a:t>
            </a:r>
            <a:r>
              <a:rPr lang="ja-JP" altLang="ja-JP" sz="900" u="sng" dirty="0"/>
              <a:t>の設置</a:t>
            </a:r>
            <a:endParaRPr lang="ja-JP" altLang="ja-JP" sz="900" u="sng" dirty="0">
              <a:solidFill>
                <a:schemeClr val="tx1"/>
              </a:solidFill>
            </a:endParaRPr>
          </a:p>
          <a:p>
            <a:r>
              <a:rPr lang="ja-JP" altLang="en-US" sz="900" dirty="0">
                <a:solidFill>
                  <a:schemeClr val="tx1"/>
                </a:solidFill>
              </a:rPr>
              <a:t>・</a:t>
            </a:r>
            <a:r>
              <a:rPr lang="ja-JP" altLang="ja-JP" sz="900" dirty="0">
                <a:solidFill>
                  <a:schemeClr val="tx1"/>
                </a:solidFill>
              </a:rPr>
              <a:t>資金調達支援</a:t>
            </a:r>
            <a:endParaRPr lang="en-US" altLang="ja-JP" sz="900" dirty="0">
              <a:solidFill>
                <a:schemeClr val="tx1"/>
              </a:solidFill>
            </a:endParaRPr>
          </a:p>
          <a:p>
            <a:r>
              <a:rPr lang="ja-JP" altLang="en-US" sz="900" dirty="0">
                <a:solidFill>
                  <a:schemeClr val="tx1"/>
                </a:solidFill>
              </a:rPr>
              <a:t>・</a:t>
            </a:r>
            <a:r>
              <a:rPr lang="ja-JP" altLang="ja-JP" sz="900" u="sng" dirty="0">
                <a:solidFill>
                  <a:schemeClr val="tx1"/>
                </a:solidFill>
              </a:rPr>
              <a:t>創業</a:t>
            </a:r>
            <a:r>
              <a:rPr lang="ja-JP" altLang="en-US" sz="900" u="sng" dirty="0">
                <a:solidFill>
                  <a:schemeClr val="tx1"/>
                </a:solidFill>
              </a:rPr>
              <a:t>スクール</a:t>
            </a:r>
            <a:r>
              <a:rPr lang="ja-JP" altLang="ja-JP" sz="900" u="sng" dirty="0">
                <a:solidFill>
                  <a:schemeClr val="tx1"/>
                </a:solidFill>
              </a:rPr>
              <a:t>実施</a:t>
            </a:r>
            <a:endParaRPr lang="ja-JP" altLang="en-US" sz="900" u="sng" dirty="0">
              <a:solidFill>
                <a:schemeClr val="tx1"/>
              </a:solidFill>
            </a:endParaRPr>
          </a:p>
        </p:txBody>
      </p:sp>
      <p:sp>
        <p:nvSpPr>
          <p:cNvPr id="45" name="Rectangle 5"/>
          <p:cNvSpPr>
            <a:spLocks noChangeArrowheads="1"/>
          </p:cNvSpPr>
          <p:nvPr/>
        </p:nvSpPr>
        <p:spPr bwMode="auto">
          <a:xfrm>
            <a:off x="2290008" y="6808254"/>
            <a:ext cx="1941936" cy="623093"/>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r>
              <a:rPr lang="ja-JP" altLang="en-US" sz="900" dirty="0"/>
              <a:t>・</a:t>
            </a:r>
            <a:r>
              <a:rPr lang="ja-JP" altLang="en-US" sz="900" u="sng" dirty="0"/>
              <a:t>ワンストップ創業支援</a:t>
            </a:r>
            <a:r>
              <a:rPr lang="ja-JP" altLang="ja-JP" sz="900" u="sng" dirty="0"/>
              <a:t>窓口</a:t>
            </a:r>
            <a:r>
              <a:rPr lang="ja-JP" altLang="en-US" sz="900" u="sng" dirty="0"/>
              <a:t>（専門家派遣・伴走型支援）</a:t>
            </a:r>
            <a:r>
              <a:rPr lang="ja-JP" altLang="ja-JP" sz="900" u="sng" dirty="0"/>
              <a:t>の設置</a:t>
            </a:r>
            <a:endParaRPr lang="ja-JP" altLang="en-US" sz="900" u="sng" dirty="0"/>
          </a:p>
          <a:p>
            <a:r>
              <a:rPr lang="ja-JP" altLang="en-US" sz="900" dirty="0">
                <a:solidFill>
                  <a:schemeClr val="tx1"/>
                </a:solidFill>
              </a:rPr>
              <a:t>・</a:t>
            </a:r>
            <a:r>
              <a:rPr lang="ja-JP" altLang="ja-JP" sz="900" dirty="0">
                <a:solidFill>
                  <a:schemeClr val="tx1"/>
                </a:solidFill>
              </a:rPr>
              <a:t>資金調達支援</a:t>
            </a:r>
            <a:endParaRPr lang="ja-JP" altLang="en-US" sz="900" dirty="0">
              <a:solidFill>
                <a:schemeClr val="tx1"/>
              </a:solidFill>
            </a:endParaRPr>
          </a:p>
        </p:txBody>
      </p:sp>
      <p:sp>
        <p:nvSpPr>
          <p:cNvPr id="46" name="角丸四角形 45"/>
          <p:cNvSpPr/>
          <p:nvPr/>
        </p:nvSpPr>
        <p:spPr bwMode="auto">
          <a:xfrm>
            <a:off x="2714300" y="6505174"/>
            <a:ext cx="1131646"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rPr>
              <a:t>碧海信用金庫</a:t>
            </a:r>
            <a:endParaRPr lang="en-US" altLang="ja-JP" sz="1200" b="1" dirty="0">
              <a:solidFill>
                <a:schemeClr val="tx1"/>
              </a:solidFill>
            </a:endParaRPr>
          </a:p>
        </p:txBody>
      </p:sp>
      <p:sp>
        <p:nvSpPr>
          <p:cNvPr id="47" name="ストライプ矢印 46"/>
          <p:cNvSpPr/>
          <p:nvPr/>
        </p:nvSpPr>
        <p:spPr>
          <a:xfrm rot="16200000">
            <a:off x="3161499" y="8540871"/>
            <a:ext cx="303247" cy="1584325"/>
          </a:xfrm>
          <a:prstGeom prst="stripedRightArrow">
            <a:avLst>
              <a:gd name="adj1" fmla="val 50400"/>
              <a:gd name="adj2" fmla="val 52948"/>
            </a:avLst>
          </a:prstGeom>
          <a:solidFill>
            <a:schemeClr val="accent1">
              <a:lumMod val="90000"/>
            </a:schemeClr>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sp>
        <p:nvSpPr>
          <p:cNvPr id="49" name="テキスト ボックス 115"/>
          <p:cNvSpPr txBox="1">
            <a:spLocks noChangeArrowheads="1"/>
          </p:cNvSpPr>
          <p:nvPr/>
        </p:nvSpPr>
        <p:spPr bwMode="auto">
          <a:xfrm>
            <a:off x="2463828" y="9531632"/>
            <a:ext cx="174118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400" b="1" dirty="0">
                <a:solidFill>
                  <a:srgbClr val="FF0000"/>
                </a:solidFill>
              </a:rPr>
              <a:t>創業希望者、創業者</a:t>
            </a:r>
          </a:p>
        </p:txBody>
      </p:sp>
      <p:sp>
        <p:nvSpPr>
          <p:cNvPr id="50" name="Rectangle 5"/>
          <p:cNvSpPr>
            <a:spLocks noChangeArrowheads="1"/>
          </p:cNvSpPr>
          <p:nvPr/>
        </p:nvSpPr>
        <p:spPr bwMode="auto">
          <a:xfrm>
            <a:off x="287715" y="7393536"/>
            <a:ext cx="1862981" cy="596846"/>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r>
              <a:rPr lang="ja-JP" altLang="en-US" sz="900" dirty="0"/>
              <a:t>・</a:t>
            </a:r>
            <a:r>
              <a:rPr lang="ja-JP" altLang="en-US" sz="900" u="sng" dirty="0"/>
              <a:t>ワンストップ創業支援</a:t>
            </a:r>
            <a:r>
              <a:rPr lang="ja-JP" altLang="ja-JP" sz="900" u="sng" dirty="0">
                <a:solidFill>
                  <a:schemeClr val="tx1"/>
                </a:solidFill>
              </a:rPr>
              <a:t>窓口</a:t>
            </a:r>
            <a:r>
              <a:rPr lang="ja-JP" altLang="en-US" sz="900" u="sng" dirty="0">
                <a:solidFill>
                  <a:schemeClr val="tx1"/>
                </a:solidFill>
              </a:rPr>
              <a:t>（伴走型支援）</a:t>
            </a:r>
            <a:r>
              <a:rPr lang="ja-JP" altLang="ja-JP" sz="900" u="sng" dirty="0">
                <a:solidFill>
                  <a:schemeClr val="tx1"/>
                </a:solidFill>
              </a:rPr>
              <a:t>の設置</a:t>
            </a:r>
            <a:endParaRPr lang="ja-JP" altLang="en-US" sz="900" u="sng" dirty="0">
              <a:solidFill>
                <a:schemeClr val="tx1"/>
              </a:solidFill>
            </a:endParaRPr>
          </a:p>
          <a:p>
            <a:r>
              <a:rPr lang="ja-JP" altLang="en-US" sz="900" dirty="0">
                <a:solidFill>
                  <a:schemeClr val="tx1"/>
                </a:solidFill>
              </a:rPr>
              <a:t>・</a:t>
            </a:r>
            <a:r>
              <a:rPr lang="ja-JP" altLang="ja-JP" sz="900" dirty="0">
                <a:solidFill>
                  <a:schemeClr val="tx1"/>
                </a:solidFill>
              </a:rPr>
              <a:t>資金調達支援</a:t>
            </a:r>
            <a:endParaRPr lang="en-US" altLang="ja-JP" sz="900" dirty="0">
              <a:solidFill>
                <a:schemeClr val="tx1"/>
              </a:solidFill>
              <a:latin typeface="Calibri" pitchFamily="34" charset="0"/>
            </a:endParaRPr>
          </a:p>
          <a:p>
            <a:pPr>
              <a:defRPr/>
            </a:pPr>
            <a:r>
              <a:rPr lang="ja-JP" altLang="en-US" sz="900" b="1" dirty="0">
                <a:solidFill>
                  <a:schemeClr val="tx1"/>
                </a:solidFill>
                <a:latin typeface="Calibri" pitchFamily="34" charset="0"/>
              </a:rPr>
              <a:t>　　　　　</a:t>
            </a:r>
            <a:endParaRPr lang="en-US" altLang="ja-JP" sz="900" b="1" u="sng" dirty="0">
              <a:solidFill>
                <a:schemeClr val="tx1"/>
              </a:solidFill>
              <a:latin typeface="Calibri" pitchFamily="34" charset="0"/>
            </a:endParaRPr>
          </a:p>
        </p:txBody>
      </p:sp>
      <p:sp>
        <p:nvSpPr>
          <p:cNvPr id="76" name="角丸四角形 75"/>
          <p:cNvSpPr/>
          <p:nvPr/>
        </p:nvSpPr>
        <p:spPr bwMode="auto">
          <a:xfrm>
            <a:off x="331982" y="7088131"/>
            <a:ext cx="1785625" cy="3054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rPr>
              <a:t>（株）日本政策金融公庫</a:t>
            </a:r>
            <a:endParaRPr lang="en-US" altLang="ja-JP" sz="1200" b="1" dirty="0">
              <a:solidFill>
                <a:schemeClr val="tx1"/>
              </a:solidFill>
            </a:endParaRPr>
          </a:p>
        </p:txBody>
      </p:sp>
      <p:sp>
        <p:nvSpPr>
          <p:cNvPr id="77" name="Rectangle 5"/>
          <p:cNvSpPr>
            <a:spLocks noChangeArrowheads="1"/>
          </p:cNvSpPr>
          <p:nvPr/>
        </p:nvSpPr>
        <p:spPr bwMode="auto">
          <a:xfrm>
            <a:off x="4579590" y="8277122"/>
            <a:ext cx="2072086" cy="918688"/>
          </a:xfrm>
          <a:prstGeom prst="rect">
            <a:avLst/>
          </a:prstGeom>
          <a:gradFill>
            <a:gsLst>
              <a:gs pos="0">
                <a:srgbClr val="CCFFCC"/>
              </a:gs>
              <a:gs pos="50000">
                <a:schemeClr val="bg1"/>
              </a:gs>
              <a:gs pos="100000">
                <a:schemeClr val="bg1"/>
              </a:gs>
            </a:gsLst>
            <a:lin ang="5400000" scaled="0"/>
          </a:gradFill>
          <a:ln w="15875">
            <a:solidFill>
              <a:schemeClr val="accent1">
                <a:lumMod val="75000"/>
              </a:schemeClr>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r>
              <a:rPr lang="ja-JP" altLang="en-US" sz="900" dirty="0"/>
              <a:t>・</a:t>
            </a:r>
            <a:r>
              <a:rPr lang="ja-JP" altLang="ja-JP" sz="900" dirty="0"/>
              <a:t>中小企業支援ナビ【専門家派遣、ビジネスモデル構築、事業計画書作成、サービス、価格設定指導等の連携】</a:t>
            </a:r>
          </a:p>
          <a:p>
            <a:r>
              <a:rPr lang="ja-JP" altLang="en-US" sz="900" dirty="0"/>
              <a:t>・</a:t>
            </a:r>
            <a:r>
              <a:rPr lang="ja-JP" altLang="ja-JP" sz="900"/>
              <a:t>中小企業庁</a:t>
            </a:r>
            <a:r>
              <a:rPr lang="ja-JP" altLang="en-US" sz="900"/>
              <a:t>１１９</a:t>
            </a:r>
            <a:r>
              <a:rPr lang="ja-JP" altLang="ja-JP" sz="900"/>
              <a:t>【</a:t>
            </a:r>
            <a:r>
              <a:rPr lang="ja-JP" altLang="ja-JP" sz="900" dirty="0"/>
              <a:t>専門家派遣】</a:t>
            </a:r>
          </a:p>
          <a:p>
            <a:r>
              <a:rPr lang="ja-JP" altLang="en-US" sz="900" dirty="0"/>
              <a:t>・</a:t>
            </a:r>
            <a:r>
              <a:rPr lang="ja-JP" altLang="ja-JP" sz="900" dirty="0"/>
              <a:t>東海税理士会刈谷支部【創業</a:t>
            </a:r>
            <a:r>
              <a:rPr lang="ja-JP" altLang="en-US" sz="900" dirty="0"/>
              <a:t>スクール</a:t>
            </a:r>
            <a:r>
              <a:rPr lang="ja-JP" altLang="ja-JP" sz="900" dirty="0"/>
              <a:t>講師派遣】</a:t>
            </a:r>
            <a:endParaRPr lang="en-US" altLang="ja-JP" sz="900" dirty="0"/>
          </a:p>
          <a:p>
            <a:endParaRPr lang="ja-JP" altLang="ja-JP" sz="900" dirty="0"/>
          </a:p>
        </p:txBody>
      </p:sp>
      <p:sp>
        <p:nvSpPr>
          <p:cNvPr id="78" name="角丸四角形 77"/>
          <p:cNvSpPr/>
          <p:nvPr/>
        </p:nvSpPr>
        <p:spPr bwMode="auto">
          <a:xfrm>
            <a:off x="5080335" y="7971381"/>
            <a:ext cx="733941" cy="317500"/>
          </a:xfrm>
          <a:prstGeom prst="round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ja-JP" sz="1200" b="1" dirty="0">
                <a:solidFill>
                  <a:schemeClr val="tx1"/>
                </a:solidFill>
              </a:rPr>
              <a:t>連携先</a:t>
            </a:r>
          </a:p>
        </p:txBody>
      </p:sp>
      <p:sp>
        <p:nvSpPr>
          <p:cNvPr id="79" name="角丸四角形 78"/>
          <p:cNvSpPr/>
          <p:nvPr/>
        </p:nvSpPr>
        <p:spPr bwMode="auto">
          <a:xfrm>
            <a:off x="4596455" y="6769590"/>
            <a:ext cx="1340827"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rPr>
              <a:t>安城商工会議所</a:t>
            </a:r>
            <a:endParaRPr lang="en-US" altLang="ja-JP" sz="1200" b="1" dirty="0">
              <a:solidFill>
                <a:schemeClr val="tx1"/>
              </a:solidFill>
            </a:endParaRPr>
          </a:p>
        </p:txBody>
      </p:sp>
      <p:sp>
        <p:nvSpPr>
          <p:cNvPr id="80" name="左右矢印 79"/>
          <p:cNvSpPr/>
          <p:nvPr/>
        </p:nvSpPr>
        <p:spPr>
          <a:xfrm rot="1892158">
            <a:off x="4498462" y="7925446"/>
            <a:ext cx="449334" cy="316272"/>
          </a:xfrm>
          <a:prstGeom prst="leftRightArrow">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81" name="正方形/長方形 125"/>
          <p:cNvSpPr>
            <a:spLocks noChangeArrowheads="1"/>
          </p:cNvSpPr>
          <p:nvPr/>
        </p:nvSpPr>
        <p:spPr bwMode="auto">
          <a:xfrm rot="1975363">
            <a:off x="4480168" y="7975398"/>
            <a:ext cx="5183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000" b="1" dirty="0"/>
              <a:t>連 携</a:t>
            </a:r>
          </a:p>
        </p:txBody>
      </p:sp>
      <p:sp>
        <p:nvSpPr>
          <p:cNvPr id="82" name="角丸四角形 81"/>
          <p:cNvSpPr/>
          <p:nvPr/>
        </p:nvSpPr>
        <p:spPr bwMode="auto">
          <a:xfrm>
            <a:off x="-59379" y="9211111"/>
            <a:ext cx="3103807" cy="521555"/>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b="1" dirty="0">
                <a:solidFill>
                  <a:srgbClr val="0033FE"/>
                </a:solidFill>
              </a:rPr>
              <a:t>Ａｎｊｏ創業・事業継承支援ファーム</a:t>
            </a:r>
            <a:endParaRPr lang="en-US" altLang="ja-JP" sz="1500" b="1" dirty="0">
              <a:solidFill>
                <a:srgbClr val="0033FE"/>
              </a:solidFill>
            </a:endParaRPr>
          </a:p>
        </p:txBody>
      </p:sp>
      <p:sp>
        <p:nvSpPr>
          <p:cNvPr id="83" name="左右矢印 82"/>
          <p:cNvSpPr/>
          <p:nvPr/>
        </p:nvSpPr>
        <p:spPr>
          <a:xfrm rot="21044653">
            <a:off x="1020681" y="8228732"/>
            <a:ext cx="449334" cy="316272"/>
          </a:xfrm>
          <a:prstGeom prst="leftRightArrow">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84" name="正方形/長方形 125"/>
          <p:cNvSpPr>
            <a:spLocks noChangeArrowheads="1"/>
          </p:cNvSpPr>
          <p:nvPr/>
        </p:nvSpPr>
        <p:spPr bwMode="auto">
          <a:xfrm rot="21057984">
            <a:off x="1035731" y="8254353"/>
            <a:ext cx="4411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000" b="1" dirty="0"/>
              <a:t>連携</a:t>
            </a:r>
          </a:p>
        </p:txBody>
      </p:sp>
      <p:sp>
        <p:nvSpPr>
          <p:cNvPr id="85" name="Rectangle 5"/>
          <p:cNvSpPr>
            <a:spLocks noChangeArrowheads="1"/>
          </p:cNvSpPr>
          <p:nvPr/>
        </p:nvSpPr>
        <p:spPr bwMode="auto">
          <a:xfrm>
            <a:off x="128544" y="8629374"/>
            <a:ext cx="1675305" cy="271184"/>
          </a:xfrm>
          <a:prstGeom prst="rect">
            <a:avLst/>
          </a:prstGeom>
          <a:gradFill>
            <a:gsLst>
              <a:gs pos="0">
                <a:srgbClr val="CCFFCC"/>
              </a:gs>
              <a:gs pos="50000">
                <a:schemeClr val="bg1"/>
              </a:gs>
              <a:gs pos="100000">
                <a:schemeClr val="bg1"/>
              </a:gs>
            </a:gsLst>
            <a:lin ang="5400000" scaled="0"/>
          </a:gradFill>
          <a:ln w="15875">
            <a:solidFill>
              <a:schemeClr val="accent1">
                <a:lumMod val="75000"/>
              </a:schemeClr>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r>
              <a:rPr lang="ja-JP" altLang="en-US" sz="900" dirty="0"/>
              <a:t>・安城商店街連盟</a:t>
            </a:r>
            <a:endParaRPr lang="ja-JP" altLang="ja-JP" sz="900" dirty="0"/>
          </a:p>
        </p:txBody>
      </p:sp>
      <p:sp>
        <p:nvSpPr>
          <p:cNvPr id="86" name="角丸四角形 85"/>
          <p:cNvSpPr/>
          <p:nvPr/>
        </p:nvSpPr>
        <p:spPr bwMode="auto">
          <a:xfrm>
            <a:off x="228662" y="8323037"/>
            <a:ext cx="737535" cy="317500"/>
          </a:xfrm>
          <a:prstGeom prst="round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200" b="1" dirty="0">
                <a:solidFill>
                  <a:schemeClr val="tx1"/>
                </a:solidFill>
              </a:rPr>
              <a:t>連携先</a:t>
            </a:r>
            <a:endParaRPr lang="en-US" altLang="ja-JP" sz="1200" b="1" dirty="0">
              <a:solidFill>
                <a:schemeClr val="tx1"/>
              </a:solidFill>
            </a:endParaRPr>
          </a:p>
        </p:txBody>
      </p:sp>
      <p:sp>
        <p:nvSpPr>
          <p:cNvPr id="87" name="正方形/長方形 86"/>
          <p:cNvSpPr/>
          <p:nvPr/>
        </p:nvSpPr>
        <p:spPr>
          <a:xfrm>
            <a:off x="4539054" y="9407570"/>
            <a:ext cx="1926107" cy="2607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協力：市内金融機関支店</a:t>
            </a:r>
          </a:p>
        </p:txBody>
      </p:sp>
      <p:sp>
        <p:nvSpPr>
          <p:cNvPr id="88" name="山形 87"/>
          <p:cNvSpPr/>
          <p:nvPr/>
        </p:nvSpPr>
        <p:spPr>
          <a:xfrm>
            <a:off x="1103745" y="3377333"/>
            <a:ext cx="1384214" cy="17858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創業マインドの醸成</a:t>
            </a:r>
          </a:p>
        </p:txBody>
      </p:sp>
      <p:sp>
        <p:nvSpPr>
          <p:cNvPr id="89" name="山形 88"/>
          <p:cNvSpPr/>
          <p:nvPr/>
        </p:nvSpPr>
        <p:spPr>
          <a:xfrm>
            <a:off x="2385775" y="3374077"/>
            <a:ext cx="1667078" cy="185096"/>
          </a:xfrm>
          <a:prstGeom prst="chevr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創業希望者への支援</a:t>
            </a:r>
          </a:p>
        </p:txBody>
      </p:sp>
      <p:sp>
        <p:nvSpPr>
          <p:cNvPr id="90" name="山形 89"/>
          <p:cNvSpPr/>
          <p:nvPr/>
        </p:nvSpPr>
        <p:spPr>
          <a:xfrm>
            <a:off x="3947274" y="3374077"/>
            <a:ext cx="1824037" cy="185096"/>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創業時の支援</a:t>
            </a:r>
          </a:p>
        </p:txBody>
      </p:sp>
      <p:sp>
        <p:nvSpPr>
          <p:cNvPr id="91" name="山形 90"/>
          <p:cNvSpPr/>
          <p:nvPr/>
        </p:nvSpPr>
        <p:spPr>
          <a:xfrm>
            <a:off x="5661249" y="3374077"/>
            <a:ext cx="1036773" cy="185096"/>
          </a:xfrm>
          <a:prstGeom prst="chevro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創業後の支援</a:t>
            </a:r>
          </a:p>
        </p:txBody>
      </p:sp>
      <p:sp>
        <p:nvSpPr>
          <p:cNvPr id="92" name="テキスト ボックス 91"/>
          <p:cNvSpPr txBox="1"/>
          <p:nvPr/>
        </p:nvSpPr>
        <p:spPr>
          <a:xfrm>
            <a:off x="222482" y="3617692"/>
            <a:ext cx="569387" cy="246221"/>
          </a:xfrm>
          <a:prstGeom prst="rect">
            <a:avLst/>
          </a:prstGeom>
          <a:noFill/>
        </p:spPr>
        <p:txBody>
          <a:bodyPr wrap="non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安城市</a:t>
            </a:r>
          </a:p>
        </p:txBody>
      </p:sp>
      <p:sp>
        <p:nvSpPr>
          <p:cNvPr id="95" name="正方形/長方形 94"/>
          <p:cNvSpPr/>
          <p:nvPr/>
        </p:nvSpPr>
        <p:spPr>
          <a:xfrm>
            <a:off x="222481" y="3621282"/>
            <a:ext cx="6425560" cy="906500"/>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013"/>
          </a:p>
        </p:txBody>
      </p:sp>
      <p:sp>
        <p:nvSpPr>
          <p:cNvPr id="97" name="テキスト ボックス 96"/>
          <p:cNvSpPr txBox="1"/>
          <p:nvPr/>
        </p:nvSpPr>
        <p:spPr>
          <a:xfrm>
            <a:off x="3501008" y="3708801"/>
            <a:ext cx="2795417" cy="215444"/>
          </a:xfrm>
          <a:prstGeom prst="rect">
            <a:avLst/>
          </a:prstGeom>
          <a:noFill/>
          <a:ln w="19050">
            <a:solidFill>
              <a:schemeClr val="tx1"/>
            </a:solidFill>
            <a:prstDash val="sysDash"/>
          </a:ln>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各種補助金</a:t>
            </a:r>
          </a:p>
        </p:txBody>
      </p:sp>
      <p:sp>
        <p:nvSpPr>
          <p:cNvPr id="98" name="正方形/長方形 97"/>
          <p:cNvSpPr/>
          <p:nvPr/>
        </p:nvSpPr>
        <p:spPr>
          <a:xfrm>
            <a:off x="326641" y="3997407"/>
            <a:ext cx="6216896" cy="433602"/>
          </a:xfrm>
          <a:prstGeom prst="rect">
            <a:avLst/>
          </a:prstGeom>
          <a:noFill/>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013"/>
          </a:p>
        </p:txBody>
      </p:sp>
      <p:sp>
        <p:nvSpPr>
          <p:cNvPr id="99" name="テキスト ボックス 98"/>
          <p:cNvSpPr txBox="1"/>
          <p:nvPr/>
        </p:nvSpPr>
        <p:spPr>
          <a:xfrm>
            <a:off x="326640" y="4055998"/>
            <a:ext cx="1417376" cy="369332"/>
          </a:xfrm>
          <a:prstGeom prst="rect">
            <a:avLst/>
          </a:prstGeom>
          <a:noFill/>
        </p:spPr>
        <p:txBody>
          <a:bodyPr wrap="non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安城ビジネスコンシェルジュ</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（略称：</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ABC</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00" name="テキスト ボックス 99"/>
          <p:cNvSpPr txBox="1"/>
          <p:nvPr/>
        </p:nvSpPr>
        <p:spPr>
          <a:xfrm>
            <a:off x="2420503" y="4157885"/>
            <a:ext cx="3875922" cy="215444"/>
          </a:xfrm>
          <a:prstGeom prst="rect">
            <a:avLst/>
          </a:prstGeom>
          <a:noFill/>
          <a:ln w="19050">
            <a:solidFill>
              <a:schemeClr val="tx1"/>
            </a:solidFill>
            <a:prstDash val="sysDash"/>
          </a:ln>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創業支援窓口（専門家派遣・伴走型支援）</a:t>
            </a:r>
          </a:p>
        </p:txBody>
      </p:sp>
      <p:sp>
        <p:nvSpPr>
          <p:cNvPr id="102" name="正方形/長方形 101"/>
          <p:cNvSpPr/>
          <p:nvPr/>
        </p:nvSpPr>
        <p:spPr>
          <a:xfrm>
            <a:off x="214964" y="4625797"/>
            <a:ext cx="6425905" cy="843424"/>
          </a:xfrm>
          <a:prstGeom prst="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endParaRPr lang="ja-JP" altLang="en-US" sz="1013"/>
          </a:p>
        </p:txBody>
      </p:sp>
      <p:sp>
        <p:nvSpPr>
          <p:cNvPr id="103" name="テキスト ボックス 102"/>
          <p:cNvSpPr txBox="1"/>
          <p:nvPr/>
        </p:nvSpPr>
        <p:spPr>
          <a:xfrm>
            <a:off x="231094" y="4727787"/>
            <a:ext cx="1082348" cy="246221"/>
          </a:xfrm>
          <a:prstGeom prst="rect">
            <a:avLst/>
          </a:prstGeom>
          <a:noFill/>
        </p:spPr>
        <p:txBody>
          <a:bodyPr wrap="non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安城商工会議所</a:t>
            </a:r>
          </a:p>
        </p:txBody>
      </p:sp>
      <p:sp>
        <p:nvSpPr>
          <p:cNvPr id="104" name="テキスト ボックス 103"/>
          <p:cNvSpPr txBox="1"/>
          <p:nvPr/>
        </p:nvSpPr>
        <p:spPr>
          <a:xfrm>
            <a:off x="2420503" y="4688463"/>
            <a:ext cx="3875922" cy="215444"/>
          </a:xfrm>
          <a:prstGeom prst="rect">
            <a:avLst/>
          </a:prstGeom>
          <a:noFill/>
          <a:ln w="19050">
            <a:solidFill>
              <a:schemeClr val="tx1"/>
            </a:solidFill>
            <a:prstDash val="sysDash"/>
          </a:ln>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創業支援窓口（専門家派遣・伴走型支援）</a:t>
            </a:r>
          </a:p>
        </p:txBody>
      </p:sp>
      <p:sp>
        <p:nvSpPr>
          <p:cNvPr id="107" name="テキスト ボックス 106"/>
          <p:cNvSpPr txBox="1"/>
          <p:nvPr/>
        </p:nvSpPr>
        <p:spPr>
          <a:xfrm>
            <a:off x="1744016" y="4940954"/>
            <a:ext cx="3244650" cy="215444"/>
          </a:xfrm>
          <a:prstGeom prst="rect">
            <a:avLst/>
          </a:prstGeom>
          <a:noFill/>
          <a:ln w="19050">
            <a:solidFill>
              <a:schemeClr val="tx1"/>
            </a:solidFill>
            <a:prstDash val="sysDash"/>
          </a:ln>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創業スクール</a:t>
            </a:r>
          </a:p>
        </p:txBody>
      </p:sp>
      <p:sp>
        <p:nvSpPr>
          <p:cNvPr id="108" name="テキスト ボックス 107"/>
          <p:cNvSpPr txBox="1"/>
          <p:nvPr/>
        </p:nvSpPr>
        <p:spPr>
          <a:xfrm>
            <a:off x="4284882" y="5192171"/>
            <a:ext cx="2021018" cy="215444"/>
          </a:xfrm>
          <a:prstGeom prst="rect">
            <a:avLst/>
          </a:prstGeom>
          <a:noFill/>
          <a:ln w="19050">
            <a:solidFill>
              <a:schemeClr val="tx1"/>
            </a:solidFill>
            <a:prstDash val="sysDash"/>
          </a:ln>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資金調達支援</a:t>
            </a:r>
          </a:p>
        </p:txBody>
      </p:sp>
      <p:sp>
        <p:nvSpPr>
          <p:cNvPr id="109" name="正方形/長方形 108"/>
          <p:cNvSpPr/>
          <p:nvPr/>
        </p:nvSpPr>
        <p:spPr>
          <a:xfrm>
            <a:off x="231094" y="5558060"/>
            <a:ext cx="6416948" cy="613645"/>
          </a:xfrm>
          <a:prstGeom prst="rect">
            <a:avLst/>
          </a:prstGeom>
          <a:ln w="28575">
            <a:solidFill>
              <a:srgbClr val="0101FF"/>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ja-JP" altLang="en-US" sz="1013"/>
          </a:p>
        </p:txBody>
      </p:sp>
      <p:sp>
        <p:nvSpPr>
          <p:cNvPr id="110" name="テキスト ボックス 109"/>
          <p:cNvSpPr txBox="1"/>
          <p:nvPr/>
        </p:nvSpPr>
        <p:spPr>
          <a:xfrm>
            <a:off x="237673" y="5596096"/>
            <a:ext cx="1595309" cy="400110"/>
          </a:xfrm>
          <a:prstGeom prst="rect">
            <a:avLst/>
          </a:prstGeom>
          <a:noFill/>
        </p:spPr>
        <p:txBody>
          <a:bodyPr wrap="none" rtlCol="0">
            <a:spAutoFit/>
          </a:bodyPr>
          <a:lstStyle/>
          <a:p>
            <a:r>
              <a:rPr lang="zh-TW" altLang="en-US" sz="1000" b="1" dirty="0">
                <a:latin typeface="Meiryo UI" panose="020B0604030504040204" pitchFamily="50" charset="-128"/>
                <a:ea typeface="Meiryo UI" panose="020B0604030504040204" pitchFamily="50" charset="-128"/>
                <a:cs typeface="Meiryo UI" panose="020B0604030504040204" pitchFamily="50" charset="-128"/>
              </a:rPr>
              <a:t>碧海信用金庫</a:t>
            </a:r>
            <a:endParaRPr lang="en-US" altLang="zh-TW" sz="1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（株）</a:t>
            </a:r>
            <a:r>
              <a:rPr lang="zh-TW" altLang="en-US" sz="1000" b="1" dirty="0">
                <a:latin typeface="Meiryo UI" panose="020B0604030504040204" pitchFamily="50" charset="-128"/>
                <a:ea typeface="Meiryo UI" panose="020B0604030504040204" pitchFamily="50" charset="-128"/>
                <a:cs typeface="Meiryo UI" panose="020B0604030504040204" pitchFamily="50" charset="-128"/>
              </a:rPr>
              <a:t>日本政策金融公庫</a:t>
            </a:r>
          </a:p>
        </p:txBody>
      </p:sp>
      <p:sp>
        <p:nvSpPr>
          <p:cNvPr id="111" name="テキスト ボックス 110"/>
          <p:cNvSpPr txBox="1"/>
          <p:nvPr/>
        </p:nvSpPr>
        <p:spPr>
          <a:xfrm>
            <a:off x="2420503" y="5626580"/>
            <a:ext cx="3875922" cy="215444"/>
          </a:xfrm>
          <a:prstGeom prst="rect">
            <a:avLst/>
          </a:prstGeom>
          <a:noFill/>
          <a:ln w="19050">
            <a:solidFill>
              <a:schemeClr val="tx1"/>
            </a:solidFill>
            <a:prstDash val="sysDash"/>
          </a:ln>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創業支援窓口（専門家派遣・伴走型支援）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日本政策金融公庫は伴走型支援</a:t>
            </a:r>
          </a:p>
        </p:txBody>
      </p:sp>
      <p:sp>
        <p:nvSpPr>
          <p:cNvPr id="112" name="テキスト ボックス 111"/>
          <p:cNvSpPr txBox="1"/>
          <p:nvPr/>
        </p:nvSpPr>
        <p:spPr>
          <a:xfrm>
            <a:off x="4275407" y="5884930"/>
            <a:ext cx="2021018" cy="215444"/>
          </a:xfrm>
          <a:prstGeom prst="rect">
            <a:avLst/>
          </a:prstGeom>
          <a:noFill/>
          <a:ln w="19050">
            <a:solidFill>
              <a:schemeClr val="tx1"/>
            </a:solidFill>
            <a:prstDash val="sysDash"/>
          </a:ln>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資金調達支援</a:t>
            </a:r>
          </a:p>
        </p:txBody>
      </p:sp>
    </p:spTree>
    <p:extLst>
      <p:ext uri="{BB962C8B-B14F-4D97-AF65-F5344CB8AC3E}">
        <p14:creationId xmlns:p14="http://schemas.microsoft.com/office/powerpoint/2010/main" val="384700409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16479</TotalTime>
  <Words>431</Words>
  <Application>Microsoft Office PowerPoint</Application>
  <PresentationFormat>A4 210 x 297 mm</PresentationFormat>
  <Paragraphs>58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blank</vt:lpstr>
      <vt:lpstr>PowerPoint プレゼンテーション</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市町村による創業支援 （手引き）</dc:title>
  <dc:creator>METI</dc:creator>
  <cp:lastModifiedBy>Windows ユーザー</cp:lastModifiedBy>
  <cp:revision>656</cp:revision>
  <cp:lastPrinted>2021-08-19T02:28:22Z</cp:lastPrinted>
  <dcterms:created xsi:type="dcterms:W3CDTF">2013-10-29T02:46:12Z</dcterms:created>
  <dcterms:modified xsi:type="dcterms:W3CDTF">2023-08-30T03:04:22Z</dcterms:modified>
</cp:coreProperties>
</file>