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353"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1" userDrawn="1">
          <p15:clr>
            <a:srgbClr val="A4A3A4"/>
          </p15:clr>
        </p15:guide>
        <p15:guide id="2" pos="2160"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FE"/>
    <a:srgbClr val="0033CC"/>
    <a:srgbClr val="FFFF66"/>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36" autoAdjust="0"/>
    <p:restoredTop sz="94630" autoAdjust="0"/>
  </p:normalViewPr>
  <p:slideViewPr>
    <p:cSldViewPr>
      <p:cViewPr varScale="1">
        <p:scale>
          <a:sx n="84" d="100"/>
          <a:sy n="84" d="100"/>
        </p:scale>
        <p:origin x="3162" y="90"/>
      </p:cViewPr>
      <p:guideLst>
        <p:guide orient="horz" pos="81"/>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7" cy="496967"/>
          </a:xfrm>
          <a:prstGeom prst="rect">
            <a:avLst/>
          </a:prstGeom>
        </p:spPr>
        <p:txBody>
          <a:bodyPr vert="horz" lIns="92229" tIns="46115" rIns="92229" bIns="4611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0"/>
            <a:ext cx="2949787" cy="496967"/>
          </a:xfrm>
          <a:prstGeom prst="rect">
            <a:avLst/>
          </a:prstGeom>
        </p:spPr>
        <p:txBody>
          <a:bodyPr vert="horz" lIns="92229" tIns="46115" rIns="92229" bIns="46115" rtlCol="0"/>
          <a:lstStyle>
            <a:lvl1pPr algn="r">
              <a:defRPr sz="1200"/>
            </a:lvl1pPr>
          </a:lstStyle>
          <a:p>
            <a:r>
              <a:rPr lang="ja-JP" altLang="en-US" sz="1400" dirty="0">
                <a:latin typeface="ＭＳ Ｐゴシック" pitchFamily="50" charset="-128"/>
                <a:ea typeface="ＭＳ Ｐゴシック" pitchFamily="50" charset="-128"/>
              </a:rPr>
              <a:t>機密性○</a:t>
            </a:r>
          </a:p>
        </p:txBody>
      </p:sp>
      <p:sp>
        <p:nvSpPr>
          <p:cNvPr id="4" name="フッター プレースホルダー 3"/>
          <p:cNvSpPr>
            <a:spLocks noGrp="1"/>
          </p:cNvSpPr>
          <p:nvPr>
            <p:ph type="ftr" sz="quarter" idx="2"/>
          </p:nvPr>
        </p:nvSpPr>
        <p:spPr>
          <a:xfrm>
            <a:off x="2" y="9440646"/>
            <a:ext cx="2949787" cy="496967"/>
          </a:xfrm>
          <a:prstGeom prst="rect">
            <a:avLst/>
          </a:prstGeom>
        </p:spPr>
        <p:txBody>
          <a:bodyPr vert="horz" lIns="92229" tIns="46115" rIns="92229" bIns="4611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6"/>
            <a:ext cx="2949787" cy="496967"/>
          </a:xfrm>
          <a:prstGeom prst="rect">
            <a:avLst/>
          </a:prstGeom>
        </p:spPr>
        <p:txBody>
          <a:bodyPr vert="horz" lIns="92229" tIns="46115" rIns="92229" bIns="46115"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7" cy="496967"/>
          </a:xfrm>
          <a:prstGeom prst="rect">
            <a:avLst/>
          </a:prstGeom>
        </p:spPr>
        <p:txBody>
          <a:bodyPr vert="horz" lIns="92229" tIns="46115" rIns="92229" bIns="461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7" cy="496967"/>
          </a:xfrm>
          <a:prstGeom prst="rect">
            <a:avLst/>
          </a:prstGeom>
        </p:spPr>
        <p:txBody>
          <a:bodyPr vert="horz" lIns="92229" tIns="46115" rIns="92229" bIns="46115" rtlCol="0"/>
          <a:lstStyle>
            <a:lvl1pPr algn="r">
              <a:defRPr sz="1400">
                <a:latin typeface="ＭＳ Ｐゴシック" pitchFamily="50" charset="-128"/>
                <a:ea typeface="ＭＳ Ｐゴシック" pitchFamily="50" charset="-128"/>
              </a:defRPr>
            </a:lvl1pPr>
          </a:lstStyle>
          <a:p>
            <a:r>
              <a:rPr lang="ja-JP" altLang="en-US" dirty="0"/>
              <a:t>機密性○</a:t>
            </a:r>
            <a:endParaRPr lang="en-US" altLang="ja-JP" dirty="0"/>
          </a:p>
        </p:txBody>
      </p:sp>
      <p:sp>
        <p:nvSpPr>
          <p:cNvPr id="4" name="スライド イメージ プレースホルダー 3"/>
          <p:cNvSpPr>
            <a:spLocks noGrp="1" noRot="1" noChangeAspect="1"/>
          </p:cNvSpPr>
          <p:nvPr>
            <p:ph type="sldImg" idx="2"/>
          </p:nvPr>
        </p:nvSpPr>
        <p:spPr>
          <a:xfrm>
            <a:off x="2112963" y="744538"/>
            <a:ext cx="2581275" cy="3729037"/>
          </a:xfrm>
          <a:prstGeom prst="rect">
            <a:avLst/>
          </a:prstGeom>
          <a:noFill/>
          <a:ln w="12700">
            <a:solidFill>
              <a:prstClr val="black"/>
            </a:solidFill>
          </a:ln>
        </p:spPr>
        <p:txBody>
          <a:bodyPr vert="horz" lIns="92229" tIns="46115" rIns="92229" bIns="46115" rtlCol="0" anchor="ctr"/>
          <a:lstStyle/>
          <a:p>
            <a:endParaRPr lang="ja-JP" altLang="en-US"/>
          </a:p>
        </p:txBody>
      </p:sp>
      <p:sp>
        <p:nvSpPr>
          <p:cNvPr id="5" name="ノート プレースホルダー 4"/>
          <p:cNvSpPr>
            <a:spLocks noGrp="1"/>
          </p:cNvSpPr>
          <p:nvPr>
            <p:ph type="body" sz="quarter" idx="3"/>
          </p:nvPr>
        </p:nvSpPr>
        <p:spPr>
          <a:xfrm>
            <a:off x="680721" y="4721188"/>
            <a:ext cx="5445760" cy="4472702"/>
          </a:xfrm>
          <a:prstGeom prst="rect">
            <a:avLst/>
          </a:prstGeom>
        </p:spPr>
        <p:txBody>
          <a:bodyPr vert="horz" lIns="92229" tIns="46115" rIns="92229" bIns="461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6"/>
            <a:ext cx="2949787" cy="496967"/>
          </a:xfrm>
          <a:prstGeom prst="rect">
            <a:avLst/>
          </a:prstGeom>
        </p:spPr>
        <p:txBody>
          <a:bodyPr vert="horz" lIns="92229" tIns="46115" rIns="92229" bIns="461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6"/>
            <a:ext cx="2949787" cy="496967"/>
          </a:xfrm>
          <a:prstGeom prst="rect">
            <a:avLst/>
          </a:prstGeom>
        </p:spPr>
        <p:txBody>
          <a:bodyPr vert="horz" lIns="92229" tIns="46115" rIns="92229" bIns="46115"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12963" y="744538"/>
            <a:ext cx="2581275" cy="372903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フッター プレースホルダー 3"/>
          <p:cNvSpPr>
            <a:spLocks noGrp="1"/>
          </p:cNvSpPr>
          <p:nvPr>
            <p:ph type="ftr" sz="quarter"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FD35E722-DCEB-4B9B-850A-0990A504E40F}" type="slidenum">
              <a:rPr kumimoji="1" lang="ja-JP" altLang="en-US" smtClean="0"/>
              <a:t>1</a:t>
            </a:fld>
            <a:endParaRPr kumimoji="1" lang="ja-JP" altLang="en-US"/>
          </a:p>
        </p:txBody>
      </p:sp>
    </p:spTree>
    <p:extLst>
      <p:ext uri="{BB962C8B-B14F-4D97-AF65-F5344CB8AC3E}">
        <p14:creationId xmlns:p14="http://schemas.microsoft.com/office/powerpoint/2010/main" val="1030881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4"/>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0E9DE77-5CAE-4071-AB06-AED887C2A0B6}" type="datetime1">
              <a:rPr kumimoji="1" lang="ja-JP" altLang="en-US" smtClean="0"/>
              <a:t>2023/8/30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54680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BF49E80-3150-47EC-958A-271BC6285AFC}" type="datetime1">
              <a:rPr kumimoji="1" lang="ja-JP" altLang="en-US" smtClean="0"/>
              <a:t>2023/8/30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7" name="テキスト ボックス 6"/>
          <p:cNvSpPr txBox="1"/>
          <p:nvPr userDrawn="1"/>
        </p:nvSpPr>
        <p:spPr>
          <a:xfrm>
            <a:off x="6144285" y="64208"/>
            <a:ext cx="674694" cy="523220"/>
          </a:xfrm>
          <a:prstGeom prst="rect">
            <a:avLst/>
          </a:prstGeom>
          <a:noFill/>
        </p:spPr>
        <p:txBody>
          <a:bodyPr wrap="square" rtlCol="0">
            <a:spAutoFit/>
          </a:bodyPr>
          <a:lstStyle/>
          <a:p>
            <a:r>
              <a:rPr kumimoji="1" lang="ja-JP" altLang="en-US" sz="1400" dirty="0">
                <a:latin typeface="ＭＳ Ｐゴシック" pitchFamily="50" charset="-128"/>
                <a:ea typeface="ＭＳ Ｐゴシック" pitchFamily="50" charset="-128"/>
              </a:rPr>
              <a:t>機密性○</a:t>
            </a:r>
          </a:p>
        </p:txBody>
      </p:sp>
    </p:spTree>
    <p:extLst>
      <p:ext uri="{BB962C8B-B14F-4D97-AF65-F5344CB8AC3E}">
        <p14:creationId xmlns:p14="http://schemas.microsoft.com/office/powerpoint/2010/main" val="3771690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2"/>
            <a:ext cx="1543050" cy="8452202"/>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2"/>
            <a:ext cx="4514850" cy="845220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EBF253C-8E32-4982-9A73-9E62C6023558}" type="datetime1">
              <a:rPr kumimoji="1" lang="ja-JP" altLang="en-US" smtClean="0"/>
              <a:t>2023/8/30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7" name="テキスト ボックス 6"/>
          <p:cNvSpPr txBox="1"/>
          <p:nvPr userDrawn="1"/>
        </p:nvSpPr>
        <p:spPr>
          <a:xfrm>
            <a:off x="6144285" y="64208"/>
            <a:ext cx="674694" cy="523220"/>
          </a:xfrm>
          <a:prstGeom prst="rect">
            <a:avLst/>
          </a:prstGeom>
          <a:noFill/>
        </p:spPr>
        <p:txBody>
          <a:bodyPr wrap="square" rtlCol="0">
            <a:spAutoFit/>
          </a:bodyPr>
          <a:lstStyle/>
          <a:p>
            <a:r>
              <a:rPr kumimoji="1" lang="ja-JP" altLang="en-US" sz="1400" dirty="0">
                <a:latin typeface="ＭＳ Ｐゴシック" pitchFamily="50" charset="-128"/>
                <a:ea typeface="ＭＳ Ｐゴシック" pitchFamily="50" charset="-128"/>
              </a:rPr>
              <a:t>機密性○</a:t>
            </a:r>
          </a:p>
        </p:txBody>
      </p:sp>
    </p:spTree>
    <p:extLst>
      <p:ext uri="{BB962C8B-B14F-4D97-AF65-F5344CB8AC3E}">
        <p14:creationId xmlns:p14="http://schemas.microsoft.com/office/powerpoint/2010/main" val="3302275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4FA1F26-1C7C-403F-9C4D-5DCD91084945}" type="datetime1">
              <a:rPr kumimoji="1" lang="ja-JP" altLang="en-US" smtClean="0"/>
              <a:t>2023/8/30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7" name="テキスト ボックス 6"/>
          <p:cNvSpPr txBox="1"/>
          <p:nvPr userDrawn="1"/>
        </p:nvSpPr>
        <p:spPr>
          <a:xfrm>
            <a:off x="6144285" y="64208"/>
            <a:ext cx="674694" cy="523220"/>
          </a:xfrm>
          <a:prstGeom prst="rect">
            <a:avLst/>
          </a:prstGeom>
          <a:noFill/>
        </p:spPr>
        <p:txBody>
          <a:bodyPr wrap="square" rtlCol="0">
            <a:spAutoFit/>
          </a:bodyPr>
          <a:lstStyle/>
          <a:p>
            <a:r>
              <a:rPr kumimoji="1" lang="ja-JP" altLang="en-US" sz="1400" dirty="0">
                <a:latin typeface="ＭＳ Ｐゴシック" pitchFamily="50" charset="-128"/>
                <a:ea typeface="ＭＳ Ｐゴシック" pitchFamily="50" charset="-128"/>
              </a:rPr>
              <a:t>機密性○</a:t>
            </a:r>
          </a:p>
        </p:txBody>
      </p:sp>
    </p:spTree>
    <p:extLst>
      <p:ext uri="{BB962C8B-B14F-4D97-AF65-F5344CB8AC3E}">
        <p14:creationId xmlns:p14="http://schemas.microsoft.com/office/powerpoint/2010/main" val="47781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9"/>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61F85B6-E19B-4739-9640-BCA4B5AFC05A}" type="datetime1">
              <a:rPr kumimoji="1" lang="ja-JP" altLang="en-US" smtClean="0"/>
              <a:t>2023/8/30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7" name="テキスト ボックス 6"/>
          <p:cNvSpPr txBox="1"/>
          <p:nvPr userDrawn="1"/>
        </p:nvSpPr>
        <p:spPr>
          <a:xfrm>
            <a:off x="6144285" y="64208"/>
            <a:ext cx="674694" cy="523220"/>
          </a:xfrm>
          <a:prstGeom prst="rect">
            <a:avLst/>
          </a:prstGeom>
          <a:noFill/>
        </p:spPr>
        <p:txBody>
          <a:bodyPr wrap="square" rtlCol="0">
            <a:spAutoFit/>
          </a:bodyPr>
          <a:lstStyle/>
          <a:p>
            <a:r>
              <a:rPr kumimoji="1" lang="ja-JP" altLang="en-US" sz="1400" dirty="0">
                <a:latin typeface="ＭＳ Ｐゴシック" pitchFamily="50" charset="-128"/>
                <a:ea typeface="ＭＳ Ｐゴシック" pitchFamily="50" charset="-128"/>
              </a:rPr>
              <a:t>機密性○</a:t>
            </a:r>
          </a:p>
        </p:txBody>
      </p:sp>
    </p:spTree>
    <p:extLst>
      <p:ext uri="{BB962C8B-B14F-4D97-AF65-F5344CB8AC3E}">
        <p14:creationId xmlns:p14="http://schemas.microsoft.com/office/powerpoint/2010/main" val="1615992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3"/>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3"/>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5A6A77F-97D8-43B4-8482-661733171DF5}" type="datetime1">
              <a:rPr kumimoji="1" lang="ja-JP" altLang="en-US" smtClean="0"/>
              <a:t>2023/8/30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8" name="テキスト ボックス 7"/>
          <p:cNvSpPr txBox="1"/>
          <p:nvPr userDrawn="1"/>
        </p:nvSpPr>
        <p:spPr>
          <a:xfrm>
            <a:off x="6144285" y="64208"/>
            <a:ext cx="674694" cy="523220"/>
          </a:xfrm>
          <a:prstGeom prst="rect">
            <a:avLst/>
          </a:prstGeom>
          <a:noFill/>
        </p:spPr>
        <p:txBody>
          <a:bodyPr wrap="square" rtlCol="0">
            <a:spAutoFit/>
          </a:bodyPr>
          <a:lstStyle/>
          <a:p>
            <a:r>
              <a:rPr kumimoji="1" lang="ja-JP" altLang="en-US" sz="1400" dirty="0">
                <a:latin typeface="ＭＳ Ｐゴシック" pitchFamily="50" charset="-128"/>
                <a:ea typeface="ＭＳ Ｐゴシック" pitchFamily="50" charset="-128"/>
              </a:rPr>
              <a:t>機密性○</a:t>
            </a:r>
          </a:p>
        </p:txBody>
      </p:sp>
    </p:spTree>
    <p:extLst>
      <p:ext uri="{BB962C8B-B14F-4D97-AF65-F5344CB8AC3E}">
        <p14:creationId xmlns:p14="http://schemas.microsoft.com/office/powerpoint/2010/main" val="1885012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2"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2"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1"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1"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508D9A1-B0C7-46B3-B8A0-870C7E82F57F}" type="datetime1">
              <a:rPr kumimoji="1" lang="ja-JP" altLang="en-US" smtClean="0"/>
              <a:t>2023/8/30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10" name="テキスト ボックス 9"/>
          <p:cNvSpPr txBox="1"/>
          <p:nvPr userDrawn="1"/>
        </p:nvSpPr>
        <p:spPr>
          <a:xfrm>
            <a:off x="6144285" y="64208"/>
            <a:ext cx="674694" cy="523220"/>
          </a:xfrm>
          <a:prstGeom prst="rect">
            <a:avLst/>
          </a:prstGeom>
          <a:noFill/>
        </p:spPr>
        <p:txBody>
          <a:bodyPr wrap="square" rtlCol="0">
            <a:spAutoFit/>
          </a:bodyPr>
          <a:lstStyle/>
          <a:p>
            <a:r>
              <a:rPr kumimoji="1" lang="ja-JP" altLang="en-US" sz="1400" dirty="0">
                <a:latin typeface="ＭＳ Ｐゴシック" pitchFamily="50" charset="-128"/>
                <a:ea typeface="ＭＳ Ｐゴシック" pitchFamily="50" charset="-128"/>
              </a:rPr>
              <a:t>機密性○</a:t>
            </a:r>
          </a:p>
        </p:txBody>
      </p:sp>
    </p:spTree>
    <p:extLst>
      <p:ext uri="{BB962C8B-B14F-4D97-AF65-F5344CB8AC3E}">
        <p14:creationId xmlns:p14="http://schemas.microsoft.com/office/powerpoint/2010/main" val="1270264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E707D45-9341-4981-B457-87238ECFA665}" type="datetime1">
              <a:rPr kumimoji="1" lang="ja-JP" altLang="en-US" smtClean="0"/>
              <a:t>2023/8/30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テキスト ボックス 5"/>
          <p:cNvSpPr txBox="1"/>
          <p:nvPr userDrawn="1"/>
        </p:nvSpPr>
        <p:spPr>
          <a:xfrm>
            <a:off x="6144285" y="64208"/>
            <a:ext cx="674694" cy="523220"/>
          </a:xfrm>
          <a:prstGeom prst="rect">
            <a:avLst/>
          </a:prstGeom>
          <a:noFill/>
        </p:spPr>
        <p:txBody>
          <a:bodyPr wrap="square" rtlCol="0">
            <a:spAutoFit/>
          </a:bodyPr>
          <a:lstStyle/>
          <a:p>
            <a:r>
              <a:rPr kumimoji="1" lang="ja-JP" altLang="en-US" sz="1400" dirty="0">
                <a:latin typeface="ＭＳ Ｐゴシック" pitchFamily="50" charset="-128"/>
                <a:ea typeface="ＭＳ Ｐゴシック" pitchFamily="50" charset="-128"/>
              </a:rPr>
              <a:t>機密性○</a:t>
            </a:r>
          </a:p>
        </p:txBody>
      </p:sp>
    </p:spTree>
    <p:extLst>
      <p:ext uri="{BB962C8B-B14F-4D97-AF65-F5344CB8AC3E}">
        <p14:creationId xmlns:p14="http://schemas.microsoft.com/office/powerpoint/2010/main" val="2989527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4FCA090-01E7-48E7-9E19-0C02A281D89E}" type="datetime1">
              <a:rPr kumimoji="1" lang="ja-JP" altLang="en-US" smtClean="0"/>
              <a:t>2023/8/30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351300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2"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9" y="394409"/>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2"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00D9CDF-83BB-42CA-AEBD-4FCDBB3CE1EA}" type="datetime1">
              <a:rPr kumimoji="1" lang="ja-JP" altLang="en-US" smtClean="0"/>
              <a:t>2023/8/30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3594217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2"/>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344216" y="7752824"/>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FB2FCD5-EC1B-4A93-9182-B8ED9EE70478}" type="datetime1">
              <a:rPr kumimoji="1" lang="ja-JP" altLang="en-US" smtClean="0"/>
              <a:t>2023/8/30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496355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3"/>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8"/>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31259411-B762-4FE2-9A07-48D14EF316A3}" type="datetime1">
              <a:rPr kumimoji="1" lang="ja-JP" altLang="en-US" smtClean="0"/>
              <a:t>2023/8/30</a:t>
            </a:fld>
            <a:endParaRPr kumimoji="1" lang="ja-JP" altLang="en-US"/>
          </a:p>
        </p:txBody>
      </p:sp>
      <p:sp>
        <p:nvSpPr>
          <p:cNvPr id="5" name="フッター プレースホルダー 4"/>
          <p:cNvSpPr>
            <a:spLocks noGrp="1"/>
          </p:cNvSpPr>
          <p:nvPr>
            <p:ph type="ftr" sz="quarter" idx="3"/>
          </p:nvPr>
        </p:nvSpPr>
        <p:spPr>
          <a:xfrm>
            <a:off x="2343150" y="9181398"/>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8"/>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13738" y="3286970"/>
            <a:ext cx="6628358" cy="2958565"/>
          </a:xfrm>
          <a:prstGeom prst="rect">
            <a:avLst/>
          </a:prstGeom>
          <a:no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aphicFrame>
        <p:nvGraphicFramePr>
          <p:cNvPr id="94" name="表 93"/>
          <p:cNvGraphicFramePr>
            <a:graphicFrameLocks noGrp="1"/>
          </p:cNvGraphicFramePr>
          <p:nvPr/>
        </p:nvGraphicFramePr>
        <p:xfrm>
          <a:off x="113738" y="2607319"/>
          <a:ext cx="6628358" cy="640030"/>
        </p:xfrm>
        <a:graphic>
          <a:graphicData uri="http://schemas.openxmlformats.org/drawingml/2006/table">
            <a:tbl>
              <a:tblPr firstRow="1" bandRow="1">
                <a:tableStyleId>{5940675A-B579-460E-94D1-54222C63F5DA}</a:tableStyleId>
              </a:tblPr>
              <a:tblGrid>
                <a:gridCol w="1083014">
                  <a:extLst>
                    <a:ext uri="{9D8B030D-6E8A-4147-A177-3AD203B41FA5}">
                      <a16:colId xmlns:a16="http://schemas.microsoft.com/office/drawing/2014/main" val="20000"/>
                    </a:ext>
                  </a:extLst>
                </a:gridCol>
                <a:gridCol w="5545344">
                  <a:extLst>
                    <a:ext uri="{9D8B030D-6E8A-4147-A177-3AD203B41FA5}">
                      <a16:colId xmlns:a16="http://schemas.microsoft.com/office/drawing/2014/main" val="20001"/>
                    </a:ext>
                  </a:extLst>
                </a:gridCol>
              </a:tblGrid>
              <a:tr h="358744">
                <a:tc>
                  <a:txBody>
                    <a:bodyPr/>
                    <a:lstStyle/>
                    <a:p>
                      <a:pPr algn="ctr"/>
                      <a:r>
                        <a:rPr kumimoji="1" lang="ja-JP" altLang="en-US" sz="1400" kern="1200" dirty="0">
                          <a:solidFill>
                            <a:schemeClr val="tx1"/>
                          </a:solidFill>
                          <a:latin typeface="+mn-ea"/>
                          <a:ea typeface="+mn-ea"/>
                          <a:cs typeface="+mn-cs"/>
                        </a:rPr>
                        <a:t>特徴</a:t>
                      </a:r>
                      <a:endParaRPr kumimoji="1" lang="en-US" altLang="ja-JP" sz="1400" kern="1200" dirty="0">
                        <a:solidFill>
                          <a:schemeClr val="tx1"/>
                        </a:solidFill>
                        <a:latin typeface="+mn-ea"/>
                        <a:ea typeface="+mn-ea"/>
                        <a:cs typeface="+mn-cs"/>
                      </a:endParaRPr>
                    </a:p>
                  </a:txBody>
                  <a:tcPr marL="91461" marR="91461" marT="45695" marB="45695" anchor="ctr">
                    <a:solidFill>
                      <a:srgbClr val="CCFFFF"/>
                    </a:solidFill>
                  </a:tcPr>
                </a:tc>
                <a:tc>
                  <a:txBody>
                    <a:bodyPr/>
                    <a:lstStyle/>
                    <a:p>
                      <a:r>
                        <a:rPr kumimoji="1" lang="ja-JP" altLang="en-US" sz="1200" kern="1200" dirty="0">
                          <a:solidFill>
                            <a:schemeClr val="tx1"/>
                          </a:solidFill>
                          <a:latin typeface="+mn-ea"/>
                          <a:ea typeface="+mn-ea"/>
                          <a:cs typeface="+mn-cs"/>
                        </a:rPr>
                        <a:t>　「創業マインドの醸成」「創業希望」「創業時」「創業後」の各フェーズに対し、市及び創業支援等事業者の各主体がそれぞれの強みを生かした様々なメニューを提供します</a:t>
                      </a:r>
                      <a:endParaRPr kumimoji="1" lang="ja-JP" altLang="ja-JP" sz="1200" kern="1200" dirty="0">
                        <a:solidFill>
                          <a:schemeClr val="tx1"/>
                        </a:solidFill>
                        <a:latin typeface="+mn-ea"/>
                        <a:ea typeface="+mn-ea"/>
                        <a:cs typeface="+mn-cs"/>
                      </a:endParaRPr>
                    </a:p>
                  </a:txBody>
                  <a:tcPr marL="91461" marR="91461" marT="45695" marB="45695"/>
                </a:tc>
                <a:extLst>
                  <a:ext uri="{0D108BD9-81ED-4DB2-BD59-A6C34878D82A}">
                    <a16:rowId xmlns:a16="http://schemas.microsoft.com/office/drawing/2014/main" val="10000"/>
                  </a:ext>
                </a:extLst>
              </a:tr>
            </a:tbl>
          </a:graphicData>
        </a:graphic>
      </p:graphicFrame>
      <p:sp>
        <p:nvSpPr>
          <p:cNvPr id="48" name="スライド番号プレースホルダー 1"/>
          <p:cNvSpPr>
            <a:spLocks noGrp="1"/>
          </p:cNvSpPr>
          <p:nvPr>
            <p:ph type="sldNum" sz="quarter" idx="12"/>
          </p:nvPr>
        </p:nvSpPr>
        <p:spPr>
          <a:xfrm>
            <a:off x="7918143" y="9174401"/>
            <a:ext cx="1600200" cy="486833"/>
          </a:xfrm>
        </p:spPr>
        <p:txBody>
          <a:bodyPr/>
          <a:lstStyle/>
          <a:p>
            <a:fld id="{D9550142-B990-490A-A107-ED7302A7FD52}" type="slidenum">
              <a:rPr kumimoji="1" lang="ja-JP" altLang="en-US" smtClean="0"/>
              <a:t>1</a:t>
            </a:fld>
            <a:endParaRPr kumimoji="1" lang="ja-JP" altLang="en-US" dirty="0"/>
          </a:p>
        </p:txBody>
      </p:sp>
      <p:graphicFrame>
        <p:nvGraphicFramePr>
          <p:cNvPr id="59" name="表 58"/>
          <p:cNvGraphicFramePr>
            <a:graphicFrameLocks noGrp="1"/>
          </p:cNvGraphicFramePr>
          <p:nvPr/>
        </p:nvGraphicFramePr>
        <p:xfrm>
          <a:off x="115177" y="138761"/>
          <a:ext cx="6625481" cy="944944"/>
        </p:xfrm>
        <a:graphic>
          <a:graphicData uri="http://schemas.openxmlformats.org/drawingml/2006/table">
            <a:tbl>
              <a:tblPr firstRow="1" bandRow="1">
                <a:tableStyleId>{5940675A-B579-460E-94D1-54222C63F5DA}</a:tableStyleId>
              </a:tblPr>
              <a:tblGrid>
                <a:gridCol w="1081575">
                  <a:extLst>
                    <a:ext uri="{9D8B030D-6E8A-4147-A177-3AD203B41FA5}">
                      <a16:colId xmlns:a16="http://schemas.microsoft.com/office/drawing/2014/main" val="20000"/>
                    </a:ext>
                  </a:extLst>
                </a:gridCol>
                <a:gridCol w="5543906">
                  <a:extLst>
                    <a:ext uri="{9D8B030D-6E8A-4147-A177-3AD203B41FA5}">
                      <a16:colId xmlns:a16="http://schemas.microsoft.com/office/drawing/2014/main" val="20001"/>
                    </a:ext>
                  </a:extLst>
                </a:gridCol>
              </a:tblGrid>
              <a:tr h="216024">
                <a:tc>
                  <a:txBody>
                    <a:bodyPr/>
                    <a:lstStyle/>
                    <a:p>
                      <a:pPr algn="ctr"/>
                      <a:r>
                        <a:rPr kumimoji="1" lang="ja-JP" altLang="en-US" sz="1400" dirty="0">
                          <a:solidFill>
                            <a:schemeClr val="tx1"/>
                          </a:solidFill>
                          <a:latin typeface="+mn-ea"/>
                          <a:ea typeface="+mn-ea"/>
                        </a:rPr>
                        <a:t>市区町村</a:t>
                      </a:r>
                      <a:endParaRPr kumimoji="1" lang="en-US" altLang="ja-JP" sz="1400" dirty="0">
                        <a:latin typeface="+mn-ea"/>
                        <a:ea typeface="+mn-ea"/>
                      </a:endParaRPr>
                    </a:p>
                  </a:txBody>
                  <a:tcPr marL="91461" marR="91461" marT="45736" marB="45736" anchor="ctr">
                    <a:lnB w="3175" cap="flat" cmpd="sng" algn="ctr">
                      <a:solidFill>
                        <a:schemeClr val="tx1"/>
                      </a:solidFill>
                      <a:prstDash val="sysDash"/>
                      <a:round/>
                      <a:headEnd type="none" w="med" len="med"/>
                      <a:tailEnd type="none" w="med" len="med"/>
                    </a:lnB>
                    <a:solidFill>
                      <a:srgbClr val="FFFF99"/>
                    </a:solidFill>
                  </a:tcPr>
                </a:tc>
                <a:tc>
                  <a:txBody>
                    <a:bodyPr/>
                    <a:lstStyle/>
                    <a:p>
                      <a:pPr>
                        <a:lnSpc>
                          <a:spcPct val="100000"/>
                        </a:lnSpc>
                      </a:pPr>
                      <a:r>
                        <a:rPr kumimoji="1" lang="ja-JP" altLang="ja-JP" sz="1400" kern="1200" dirty="0">
                          <a:solidFill>
                            <a:schemeClr val="tx1"/>
                          </a:solidFill>
                          <a:effectLst/>
                          <a:latin typeface="+mn-lt"/>
                          <a:ea typeface="+mn-ea"/>
                          <a:cs typeface="+mn-cs"/>
                        </a:rPr>
                        <a:t>安城市</a:t>
                      </a:r>
                      <a:endParaRPr kumimoji="1" lang="en-US" altLang="ja-JP" sz="1400" dirty="0">
                        <a:solidFill>
                          <a:schemeClr val="tx1"/>
                        </a:solidFill>
                        <a:latin typeface="+mn-ea"/>
                        <a:ea typeface="+mn-ea"/>
                      </a:endParaRPr>
                    </a:p>
                  </a:txBody>
                  <a:tcPr marL="91461" marR="91461" marT="45736" marB="45736" anchor="ctr">
                    <a:lnB w="3175"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0000"/>
                  </a:ext>
                </a:extLst>
              </a:tr>
              <a:tr h="446184">
                <a:tc>
                  <a:txBody>
                    <a:bodyPr/>
                    <a:lstStyle/>
                    <a:p>
                      <a:pPr algn="ctr"/>
                      <a:r>
                        <a:rPr kumimoji="1" lang="ja-JP" altLang="en-US" sz="1200" dirty="0">
                          <a:latin typeface="+mn-ea"/>
                          <a:ea typeface="+mn-ea"/>
                        </a:rPr>
                        <a:t>認定連携</a:t>
                      </a:r>
                      <a:endParaRPr kumimoji="1" lang="en-US" altLang="ja-JP" sz="1200" dirty="0">
                        <a:latin typeface="+mn-ea"/>
                        <a:ea typeface="+mn-ea"/>
                      </a:endParaRPr>
                    </a:p>
                    <a:p>
                      <a:pPr algn="ctr"/>
                      <a:r>
                        <a:rPr kumimoji="1" lang="ja-JP" altLang="en-US" sz="1200" dirty="0">
                          <a:latin typeface="+mn-ea"/>
                          <a:ea typeface="+mn-ea"/>
                        </a:rPr>
                        <a:t>創業支援</a:t>
                      </a:r>
                      <a:r>
                        <a:rPr kumimoji="1" lang="ja-JP" altLang="en-US" sz="1200" dirty="0">
                          <a:solidFill>
                            <a:schemeClr val="tx1"/>
                          </a:solidFill>
                          <a:latin typeface="+mn-ea"/>
                          <a:ea typeface="+mn-ea"/>
                        </a:rPr>
                        <a:t>等</a:t>
                      </a:r>
                      <a:endParaRPr kumimoji="1" lang="en-US" altLang="ja-JP" sz="1200" dirty="0">
                        <a:solidFill>
                          <a:schemeClr val="tx1"/>
                        </a:solidFill>
                        <a:latin typeface="+mn-ea"/>
                        <a:ea typeface="+mn-ea"/>
                      </a:endParaRPr>
                    </a:p>
                    <a:p>
                      <a:pPr algn="ctr"/>
                      <a:r>
                        <a:rPr kumimoji="1" lang="ja-JP" altLang="en-US" sz="1200" dirty="0">
                          <a:latin typeface="+mn-ea"/>
                          <a:ea typeface="+mn-ea"/>
                        </a:rPr>
                        <a:t>事業者</a:t>
                      </a:r>
                      <a:endParaRPr kumimoji="1" lang="en-US" altLang="ja-JP" sz="1200" dirty="0">
                        <a:latin typeface="+mn-ea"/>
                        <a:ea typeface="+mn-ea"/>
                      </a:endParaRPr>
                    </a:p>
                  </a:txBody>
                  <a:tcPr marL="91461" marR="91461" marT="45736" marB="45736" anchor="ctr">
                    <a:lnT w="3175" cap="flat" cmpd="sng" algn="ctr">
                      <a:solidFill>
                        <a:schemeClr val="tx1"/>
                      </a:solidFill>
                      <a:prstDash val="sysDash"/>
                      <a:round/>
                      <a:headEnd type="none" w="med" len="med"/>
                      <a:tailEnd type="none" w="med" len="med"/>
                    </a:lnT>
                    <a:solidFill>
                      <a:srgbClr val="FFFF99"/>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ja-JP" sz="1200" kern="1200" dirty="0">
                          <a:solidFill>
                            <a:schemeClr val="tx1"/>
                          </a:solidFill>
                          <a:effectLst/>
                          <a:latin typeface="+mn-lt"/>
                          <a:ea typeface="+mn-ea"/>
                          <a:cs typeface="+mn-cs"/>
                        </a:rPr>
                        <a:t>安城商工会議所、</a:t>
                      </a:r>
                      <a:r>
                        <a:rPr kumimoji="1" lang="ja-JP" altLang="ja-JP" sz="1200" kern="1200" dirty="0">
                          <a:solidFill>
                            <a:schemeClr val="tx1"/>
                          </a:solidFill>
                          <a:effectLst/>
                          <a:latin typeface="+mn-lt"/>
                          <a:ea typeface="+mn-ea"/>
                          <a:cs typeface="+mn-cs"/>
                        </a:rPr>
                        <a:t>碧海信用金庫</a:t>
                      </a:r>
                      <a:r>
                        <a:rPr kumimoji="1" lang="ja-JP" altLang="en-US" sz="1200" kern="1200" dirty="0">
                          <a:solidFill>
                            <a:schemeClr val="tx1"/>
                          </a:solidFill>
                          <a:effectLst/>
                          <a:latin typeface="+mn-lt"/>
                          <a:ea typeface="+mn-ea"/>
                          <a:cs typeface="+mn-cs"/>
                        </a:rPr>
                        <a:t>、（株）</a:t>
                      </a:r>
                      <a:r>
                        <a:rPr kumimoji="1" lang="ja-JP" sz="1200" kern="1200" dirty="0">
                          <a:solidFill>
                            <a:schemeClr val="tx1"/>
                          </a:solidFill>
                          <a:effectLst/>
                          <a:latin typeface="+mn-lt"/>
                          <a:ea typeface="+mn-ea"/>
                          <a:cs typeface="+mn-cs"/>
                        </a:rPr>
                        <a:t>日本政策金融公庫岡崎支店</a:t>
                      </a:r>
                    </a:p>
                  </a:txBody>
                  <a:tcPr marL="68580" marR="68580" marT="0" marB="0" anchor="ctr">
                    <a:lnT w="3175" cap="flat" cmpd="sng" algn="ctr">
                      <a:solidFill>
                        <a:schemeClr val="tx1"/>
                      </a:solidFill>
                      <a:prstDash val="sysDash"/>
                      <a:round/>
                      <a:headEnd type="none" w="med" len="med"/>
                      <a:tailEnd type="none" w="med" len="med"/>
                    </a:lnT>
                  </a:tcPr>
                </a:tc>
                <a:extLst>
                  <a:ext uri="{0D108BD9-81ED-4DB2-BD59-A6C34878D82A}">
                    <a16:rowId xmlns:a16="http://schemas.microsoft.com/office/drawing/2014/main" val="10001"/>
                  </a:ext>
                </a:extLst>
              </a:tr>
            </a:tbl>
          </a:graphicData>
        </a:graphic>
      </p:graphicFrame>
      <p:graphicFrame>
        <p:nvGraphicFramePr>
          <p:cNvPr id="93" name="表 92"/>
          <p:cNvGraphicFramePr>
            <a:graphicFrameLocks noGrp="1"/>
          </p:cNvGraphicFramePr>
          <p:nvPr>
            <p:extLst>
              <p:ext uri="{D42A27DB-BD31-4B8C-83A1-F6EECF244321}">
                <p14:modId xmlns:p14="http://schemas.microsoft.com/office/powerpoint/2010/main" val="1636210944"/>
              </p:ext>
            </p:extLst>
          </p:nvPr>
        </p:nvGraphicFramePr>
        <p:xfrm>
          <a:off x="114805" y="1123326"/>
          <a:ext cx="6626225" cy="1005842"/>
        </p:xfrm>
        <a:graphic>
          <a:graphicData uri="http://schemas.openxmlformats.org/drawingml/2006/table">
            <a:tbl>
              <a:tblPr firstRow="1" bandRow="1">
                <a:tableStyleId>{5940675A-B579-460E-94D1-54222C63F5DA}</a:tableStyleId>
              </a:tblPr>
              <a:tblGrid>
                <a:gridCol w="1081947">
                  <a:extLst>
                    <a:ext uri="{9D8B030D-6E8A-4147-A177-3AD203B41FA5}">
                      <a16:colId xmlns:a16="http://schemas.microsoft.com/office/drawing/2014/main" val="20000"/>
                    </a:ext>
                  </a:extLst>
                </a:gridCol>
                <a:gridCol w="5544278">
                  <a:extLst>
                    <a:ext uri="{9D8B030D-6E8A-4147-A177-3AD203B41FA5}">
                      <a16:colId xmlns:a16="http://schemas.microsoft.com/office/drawing/2014/main" val="20001"/>
                    </a:ext>
                  </a:extLst>
                </a:gridCol>
              </a:tblGrid>
              <a:tr h="635537">
                <a:tc>
                  <a:txBody>
                    <a:bodyPr/>
                    <a:lstStyle/>
                    <a:p>
                      <a:pPr algn="ctr"/>
                      <a:r>
                        <a:rPr kumimoji="1" lang="ja-JP" altLang="en-US" sz="1400" dirty="0">
                          <a:latin typeface="+mn-ea"/>
                          <a:ea typeface="+mn-ea"/>
                        </a:rPr>
                        <a:t>概要</a:t>
                      </a:r>
                      <a:endParaRPr kumimoji="1" lang="ja-JP" altLang="en-US" sz="1400" dirty="0">
                        <a:solidFill>
                          <a:schemeClr val="tx1"/>
                        </a:solidFill>
                        <a:latin typeface="+mn-ea"/>
                        <a:ea typeface="+mn-ea"/>
                      </a:endParaRPr>
                    </a:p>
                  </a:txBody>
                  <a:tcPr marL="91461" marR="91461" marT="45721" marB="45721" anchor="ctr">
                    <a:solidFill>
                      <a:srgbClr val="CCFFCC"/>
                    </a:solidFill>
                  </a:tcPr>
                </a:tc>
                <a:tc>
                  <a:txBody>
                    <a:bodyPr/>
                    <a:lstStyle/>
                    <a:p>
                      <a:r>
                        <a:rPr lang="ja-JP" altLang="en-US" sz="1200" baseline="0" dirty="0">
                          <a:latin typeface="+mn-ea"/>
                          <a:ea typeface="+mn-ea"/>
                        </a:rPr>
                        <a:t>　</a:t>
                      </a:r>
                      <a:r>
                        <a:rPr kumimoji="1" lang="ja-JP" altLang="ja-JP" sz="1200" kern="1200" dirty="0">
                          <a:solidFill>
                            <a:schemeClr val="tx1"/>
                          </a:solidFill>
                          <a:effectLst/>
                          <a:latin typeface="+mn-lt"/>
                          <a:ea typeface="+mn-ea"/>
                          <a:cs typeface="+mn-cs"/>
                        </a:rPr>
                        <a:t>本計画</a:t>
                      </a:r>
                      <a:r>
                        <a:rPr kumimoji="1" lang="ja-JP" altLang="en-US" sz="1200" kern="1200" dirty="0">
                          <a:solidFill>
                            <a:schemeClr val="tx1"/>
                          </a:solidFill>
                          <a:effectLst/>
                          <a:latin typeface="+mn-lt"/>
                          <a:ea typeface="+mn-ea"/>
                          <a:cs typeface="+mn-cs"/>
                        </a:rPr>
                        <a:t>は、本市における</a:t>
                      </a:r>
                      <a:r>
                        <a:rPr kumimoji="1" lang="ja-JP" altLang="ja-JP" sz="1200" kern="1200" dirty="0">
                          <a:solidFill>
                            <a:schemeClr val="tx1"/>
                          </a:solidFill>
                          <a:effectLst/>
                          <a:latin typeface="+mn-lt"/>
                          <a:ea typeface="+mn-ea"/>
                          <a:cs typeface="+mn-cs"/>
                        </a:rPr>
                        <a:t>創業支援に関する取</a:t>
                      </a:r>
                      <a:r>
                        <a:rPr kumimoji="1" lang="ja-JP" altLang="en-US" sz="1200" kern="1200" dirty="0">
                          <a:solidFill>
                            <a:schemeClr val="tx1"/>
                          </a:solidFill>
                          <a:effectLst/>
                          <a:latin typeface="+mn-lt"/>
                          <a:ea typeface="+mn-ea"/>
                          <a:cs typeface="+mn-cs"/>
                        </a:rPr>
                        <a:t>り</a:t>
                      </a:r>
                      <a:r>
                        <a:rPr kumimoji="1" lang="ja-JP" altLang="ja-JP" sz="1200" kern="1200" dirty="0">
                          <a:solidFill>
                            <a:schemeClr val="tx1"/>
                          </a:solidFill>
                          <a:effectLst/>
                          <a:latin typeface="+mn-lt"/>
                          <a:ea typeface="+mn-ea"/>
                          <a:cs typeface="+mn-cs"/>
                        </a:rPr>
                        <a:t>組</a:t>
                      </a:r>
                      <a:r>
                        <a:rPr kumimoji="1" lang="ja-JP" altLang="en-US" sz="1200" kern="1200" dirty="0">
                          <a:solidFill>
                            <a:schemeClr val="tx1"/>
                          </a:solidFill>
                          <a:effectLst/>
                          <a:latin typeface="+mn-lt"/>
                          <a:ea typeface="+mn-ea"/>
                          <a:cs typeface="+mn-cs"/>
                        </a:rPr>
                        <a:t>み</a:t>
                      </a:r>
                      <a:r>
                        <a:rPr kumimoji="1" lang="ja-JP" altLang="ja-JP" sz="1200" kern="1200" dirty="0">
                          <a:solidFill>
                            <a:schemeClr val="tx1"/>
                          </a:solidFill>
                          <a:effectLst/>
                          <a:latin typeface="+mn-lt"/>
                          <a:ea typeface="+mn-ea"/>
                          <a:cs typeface="+mn-cs"/>
                        </a:rPr>
                        <a:t>を</a:t>
                      </a:r>
                      <a:r>
                        <a:rPr kumimoji="1" lang="ja-JP" altLang="en-US" sz="1200" kern="1200" dirty="0">
                          <a:solidFill>
                            <a:schemeClr val="tx1"/>
                          </a:solidFill>
                          <a:effectLst/>
                          <a:latin typeface="+mn-lt"/>
                          <a:ea typeface="+mn-ea"/>
                          <a:cs typeface="+mn-cs"/>
                        </a:rPr>
                        <a:t>より</a:t>
                      </a:r>
                      <a:r>
                        <a:rPr kumimoji="1" lang="ja-JP" altLang="ja-JP" sz="1200" kern="1200" dirty="0">
                          <a:solidFill>
                            <a:schemeClr val="tx1"/>
                          </a:solidFill>
                          <a:effectLst/>
                          <a:latin typeface="+mn-lt"/>
                          <a:ea typeface="+mn-ea"/>
                          <a:cs typeface="+mn-cs"/>
                        </a:rPr>
                        <a:t>一層強化するとともに、他の支援機関等を含めて総合的に連携する体制整備を</a:t>
                      </a:r>
                      <a:r>
                        <a:rPr kumimoji="1" lang="ja-JP" altLang="en-US" sz="1200" kern="1200" dirty="0">
                          <a:solidFill>
                            <a:schemeClr val="tx1"/>
                          </a:solidFill>
                          <a:effectLst/>
                          <a:latin typeface="+mn-lt"/>
                          <a:ea typeface="+mn-ea"/>
                          <a:cs typeface="+mn-cs"/>
                        </a:rPr>
                        <a:t>目的としています。</a:t>
                      </a:r>
                      <a:endParaRPr kumimoji="1" lang="en-US" altLang="ja-JP" sz="1200" kern="1200" dirty="0">
                        <a:solidFill>
                          <a:schemeClr val="tx1"/>
                        </a:solidFill>
                        <a:effectLst/>
                        <a:latin typeface="+mn-lt"/>
                        <a:ea typeface="+mn-ea"/>
                        <a:cs typeface="+mn-cs"/>
                      </a:endParaRPr>
                    </a:p>
                    <a:p>
                      <a:r>
                        <a:rPr kumimoji="1" lang="ja-JP" altLang="en-US" sz="1200" kern="1200" dirty="0">
                          <a:solidFill>
                            <a:schemeClr val="tx1"/>
                          </a:solidFill>
                          <a:effectLst/>
                          <a:latin typeface="+mn-lt"/>
                          <a:ea typeface="+mn-ea"/>
                          <a:cs typeface="+mn-cs"/>
                        </a:rPr>
                        <a:t>　安城市（安城ビジネスコンシェルジュを含む）、安城商工会議所、碧海信用金庫、（株）日本政策金融公庫岡崎支店の４</a:t>
                      </a:r>
                      <a:r>
                        <a:rPr kumimoji="1" lang="ja-JP" altLang="ja-JP" sz="1200" kern="1200" dirty="0">
                          <a:solidFill>
                            <a:schemeClr val="tx1"/>
                          </a:solidFill>
                          <a:effectLst/>
                          <a:latin typeface="+mn-lt"/>
                          <a:ea typeface="+mn-ea"/>
                          <a:cs typeface="+mn-cs"/>
                        </a:rPr>
                        <a:t>者</a:t>
                      </a:r>
                      <a:r>
                        <a:rPr kumimoji="1" lang="ja-JP" altLang="en-US" sz="1200" kern="1200" dirty="0">
                          <a:solidFill>
                            <a:schemeClr val="tx1"/>
                          </a:solidFill>
                          <a:effectLst/>
                          <a:latin typeface="+mn-lt"/>
                          <a:ea typeface="+mn-ea"/>
                          <a:cs typeface="+mn-cs"/>
                        </a:rPr>
                        <a:t>が</a:t>
                      </a:r>
                      <a:r>
                        <a:rPr kumimoji="1" lang="en-US" altLang="ja-JP" sz="1200" kern="1200" dirty="0" err="1">
                          <a:solidFill>
                            <a:schemeClr val="tx1"/>
                          </a:solidFill>
                          <a:effectLst/>
                          <a:latin typeface="+mn-lt"/>
                          <a:ea typeface="+mn-ea"/>
                          <a:cs typeface="+mn-cs"/>
                        </a:rPr>
                        <a:t>Anjo</a:t>
                      </a:r>
                      <a:r>
                        <a:rPr kumimoji="1" lang="ja-JP" altLang="en-US" sz="1200" kern="1200" dirty="0">
                          <a:solidFill>
                            <a:schemeClr val="tx1"/>
                          </a:solidFill>
                          <a:effectLst/>
                          <a:latin typeface="+mn-lt"/>
                          <a:ea typeface="+mn-ea"/>
                          <a:cs typeface="+mn-cs"/>
                        </a:rPr>
                        <a:t>創業・事業承継支援ファームとして</a:t>
                      </a:r>
                      <a:r>
                        <a:rPr kumimoji="1" lang="ja-JP" altLang="ja-JP" sz="1200" kern="1200" dirty="0">
                          <a:solidFill>
                            <a:schemeClr val="tx1"/>
                          </a:solidFill>
                          <a:effectLst/>
                          <a:latin typeface="+mn-lt"/>
                          <a:ea typeface="+mn-ea"/>
                          <a:cs typeface="+mn-cs"/>
                        </a:rPr>
                        <a:t>、創業希望者に対</a:t>
                      </a:r>
                      <a:r>
                        <a:rPr kumimoji="1" lang="ja-JP" altLang="en-US" sz="1200" kern="1200" dirty="0">
                          <a:solidFill>
                            <a:schemeClr val="tx1"/>
                          </a:solidFill>
                          <a:effectLst/>
                          <a:latin typeface="+mn-lt"/>
                          <a:ea typeface="+mn-ea"/>
                          <a:cs typeface="+mn-cs"/>
                        </a:rPr>
                        <a:t>する支援事業を多角的に実施します。</a:t>
                      </a:r>
                      <a:endParaRPr kumimoji="1" lang="en-US" altLang="ja-JP" sz="1200" dirty="0">
                        <a:latin typeface="+mn-ea"/>
                        <a:ea typeface="+mn-ea"/>
                      </a:endParaRPr>
                    </a:p>
                  </a:txBody>
                  <a:tcPr marL="91461" marR="91461" marT="45721" marB="45721" anchor="ctr">
                    <a:noFill/>
                  </a:tcPr>
                </a:tc>
                <a:extLst>
                  <a:ext uri="{0D108BD9-81ED-4DB2-BD59-A6C34878D82A}">
                    <a16:rowId xmlns:a16="http://schemas.microsoft.com/office/drawing/2014/main" val="10000"/>
                  </a:ext>
                </a:extLst>
              </a:tr>
            </a:tbl>
          </a:graphicData>
        </a:graphic>
      </p:graphicFrame>
      <p:graphicFrame>
        <p:nvGraphicFramePr>
          <p:cNvPr id="43" name="表 42"/>
          <p:cNvGraphicFramePr>
            <a:graphicFrameLocks noGrp="1"/>
          </p:cNvGraphicFramePr>
          <p:nvPr>
            <p:extLst>
              <p:ext uri="{D42A27DB-BD31-4B8C-83A1-F6EECF244321}">
                <p14:modId xmlns:p14="http://schemas.microsoft.com/office/powerpoint/2010/main" val="2536577553"/>
              </p:ext>
            </p:extLst>
          </p:nvPr>
        </p:nvGraphicFramePr>
        <p:xfrm>
          <a:off x="114805" y="2168789"/>
          <a:ext cx="6626224" cy="398909"/>
        </p:xfrm>
        <a:graphic>
          <a:graphicData uri="http://schemas.openxmlformats.org/drawingml/2006/table">
            <a:tbl>
              <a:tblPr firstRow="1" bandRow="1">
                <a:tableStyleId>{5940675A-B579-460E-94D1-54222C63F5DA}</a:tableStyleId>
              </a:tblPr>
              <a:tblGrid>
                <a:gridCol w="1082475">
                  <a:extLst>
                    <a:ext uri="{9D8B030D-6E8A-4147-A177-3AD203B41FA5}">
                      <a16:colId xmlns:a16="http://schemas.microsoft.com/office/drawing/2014/main" val="20000"/>
                    </a:ext>
                  </a:extLst>
                </a:gridCol>
                <a:gridCol w="5543749">
                  <a:extLst>
                    <a:ext uri="{9D8B030D-6E8A-4147-A177-3AD203B41FA5}">
                      <a16:colId xmlns:a16="http://schemas.microsoft.com/office/drawing/2014/main" val="20001"/>
                    </a:ext>
                  </a:extLst>
                </a:gridCol>
              </a:tblGrid>
              <a:tr h="398909">
                <a:tc>
                  <a:txBody>
                    <a:bodyPr/>
                    <a:lstStyle/>
                    <a:p>
                      <a:pPr algn="ctr"/>
                      <a:r>
                        <a:rPr kumimoji="1" lang="ja-JP" altLang="en-US" sz="1200" dirty="0">
                          <a:solidFill>
                            <a:schemeClr val="tx1"/>
                          </a:solidFill>
                          <a:latin typeface="+mn-ea"/>
                          <a:ea typeface="+mn-ea"/>
                        </a:rPr>
                        <a:t>年間目標数</a:t>
                      </a:r>
                    </a:p>
                  </a:txBody>
                  <a:tcPr marL="91461" marR="91461" marT="45721" marB="45721" anchor="ctr">
                    <a:solidFill>
                      <a:schemeClr val="accent5">
                        <a:lumMod val="40000"/>
                        <a:lumOff val="60000"/>
                      </a:schemeClr>
                    </a:solidFill>
                  </a:tcPr>
                </a:tc>
                <a:tc>
                  <a:txBody>
                    <a:bodyPr/>
                    <a:lstStyle/>
                    <a:p>
                      <a:pPr algn="l"/>
                      <a:r>
                        <a:rPr kumimoji="1" lang="ja-JP" altLang="en-US" sz="1200" baseline="0" dirty="0">
                          <a:latin typeface="+mn-ea"/>
                          <a:ea typeface="+mn-ea"/>
                        </a:rPr>
                        <a:t>創業支援者</a:t>
                      </a:r>
                      <a:r>
                        <a:rPr kumimoji="1" lang="ja-JP" altLang="en-US" sz="1200" baseline="0" dirty="0">
                          <a:solidFill>
                            <a:schemeClr val="tx1"/>
                          </a:solidFill>
                          <a:latin typeface="+mn-ea"/>
                          <a:ea typeface="+mn-ea"/>
                        </a:rPr>
                        <a:t>件数：</a:t>
                      </a:r>
                      <a:r>
                        <a:rPr kumimoji="1" lang="en-US" altLang="ja-JP" sz="1200" u="none" strike="noStrike" baseline="0" dirty="0">
                          <a:solidFill>
                            <a:schemeClr val="tx1"/>
                          </a:solidFill>
                          <a:latin typeface="+mn-ea"/>
                          <a:ea typeface="+mn-ea"/>
                        </a:rPr>
                        <a:t>843</a:t>
                      </a:r>
                      <a:r>
                        <a:rPr kumimoji="1" lang="ja-JP" altLang="en-US" sz="1200" u="none" baseline="0" dirty="0">
                          <a:solidFill>
                            <a:schemeClr val="tx1"/>
                          </a:solidFill>
                          <a:latin typeface="+mn-ea"/>
                          <a:ea typeface="+mn-ea"/>
                        </a:rPr>
                        <a:t>件　創業者：</a:t>
                      </a:r>
                      <a:r>
                        <a:rPr kumimoji="1" lang="en-US" altLang="ja-JP" sz="1200" u="none" strike="noStrike" baseline="0">
                          <a:solidFill>
                            <a:schemeClr val="tx1"/>
                          </a:solidFill>
                          <a:latin typeface="+mn-ea"/>
                          <a:ea typeface="+mn-ea"/>
                        </a:rPr>
                        <a:t>206</a:t>
                      </a:r>
                      <a:r>
                        <a:rPr kumimoji="1" lang="ja-JP" altLang="en-US" sz="1200" baseline="0">
                          <a:solidFill>
                            <a:schemeClr val="tx1"/>
                          </a:solidFill>
                          <a:latin typeface="+mn-ea"/>
                          <a:ea typeface="+mn-ea"/>
                        </a:rPr>
                        <a:t>件</a:t>
                      </a:r>
                      <a:endParaRPr kumimoji="1" lang="en-US" altLang="ja-JP" sz="1200" dirty="0">
                        <a:solidFill>
                          <a:schemeClr val="tx1"/>
                        </a:solidFill>
                        <a:latin typeface="+mn-ea"/>
                        <a:ea typeface="+mn-ea"/>
                      </a:endParaRPr>
                    </a:p>
                  </a:txBody>
                  <a:tcPr marL="91461" marR="91461" marT="45721" marB="45721" anchor="ctr">
                    <a:noFill/>
                  </a:tcPr>
                </a:tc>
                <a:extLst>
                  <a:ext uri="{0D108BD9-81ED-4DB2-BD59-A6C34878D82A}">
                    <a16:rowId xmlns:a16="http://schemas.microsoft.com/office/drawing/2014/main" val="10000"/>
                  </a:ext>
                </a:extLst>
              </a:tr>
            </a:tbl>
          </a:graphicData>
        </a:graphic>
      </p:graphicFrame>
      <p:sp>
        <p:nvSpPr>
          <p:cNvPr id="38" name="テキスト ボックス 6"/>
          <p:cNvSpPr txBox="1">
            <a:spLocks noChangeArrowheads="1"/>
          </p:cNvSpPr>
          <p:nvPr/>
        </p:nvSpPr>
        <p:spPr bwMode="auto">
          <a:xfrm>
            <a:off x="-37379" y="6282920"/>
            <a:ext cx="3229372"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9pPr>
          </a:lstStyle>
          <a:p>
            <a:pPr eaLnBrk="1" hangingPunct="1"/>
            <a:r>
              <a:rPr lang="ja-JP" altLang="en-US" sz="1400" b="1" dirty="0"/>
              <a:t>    ＜全体像＞</a:t>
            </a:r>
            <a:r>
              <a:rPr lang="ja-JP" altLang="en-US" sz="900" b="1" dirty="0"/>
              <a:t>　</a:t>
            </a:r>
            <a:r>
              <a:rPr lang="en-US" altLang="ja-JP" sz="900" b="1" dirty="0"/>
              <a:t>※</a:t>
            </a:r>
            <a:r>
              <a:rPr lang="ja-JP" altLang="en-US" sz="900" b="1" dirty="0"/>
              <a:t>下線は特定創業支援等事業</a:t>
            </a:r>
          </a:p>
          <a:p>
            <a:pPr eaLnBrk="1" hangingPunct="1"/>
            <a:endParaRPr lang="ja-JP" altLang="en-US" sz="900" b="1" dirty="0"/>
          </a:p>
        </p:txBody>
      </p:sp>
      <p:sp>
        <p:nvSpPr>
          <p:cNvPr id="39" name="ドーナツ 38"/>
          <p:cNvSpPr/>
          <p:nvPr/>
        </p:nvSpPr>
        <p:spPr>
          <a:xfrm rot="20024604">
            <a:off x="1324021" y="7007938"/>
            <a:ext cx="3463100" cy="1837933"/>
          </a:xfrm>
          <a:prstGeom prst="donut">
            <a:avLst>
              <a:gd name="adj" fmla="val 7142"/>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solidFill>
                <a:schemeClr val="tx1"/>
              </a:solidFill>
            </a:endParaRPr>
          </a:p>
        </p:txBody>
      </p:sp>
      <p:sp>
        <p:nvSpPr>
          <p:cNvPr id="40" name="Rectangle 5"/>
          <p:cNvSpPr>
            <a:spLocks noChangeArrowheads="1"/>
          </p:cNvSpPr>
          <p:nvPr/>
        </p:nvSpPr>
        <p:spPr bwMode="auto">
          <a:xfrm>
            <a:off x="2278154" y="8447682"/>
            <a:ext cx="1953790" cy="606411"/>
          </a:xfrm>
          <a:prstGeom prst="rect">
            <a:avLst/>
          </a:prstGeom>
          <a:gradFill>
            <a:gsLst>
              <a:gs pos="0">
                <a:srgbClr val="99CCFF"/>
              </a:gs>
              <a:gs pos="50000">
                <a:schemeClr val="accent1">
                  <a:tint val="44500"/>
                  <a:satMod val="160000"/>
                </a:schemeClr>
              </a:gs>
              <a:gs pos="100000">
                <a:schemeClr val="accent1">
                  <a:tint val="23500"/>
                  <a:satMod val="160000"/>
                </a:schemeClr>
              </a:gs>
            </a:gsLst>
            <a:lin ang="5400000" scaled="0"/>
          </a:gradFill>
          <a:ln w="25400" cmpd="dbl">
            <a:solidFill>
              <a:srgbClr val="3399FF"/>
            </a:solidFill>
            <a:headEnd/>
            <a:tailEnd/>
          </a:ln>
        </p:spPr>
        <p:style>
          <a:lnRef idx="1">
            <a:schemeClr val="accent4"/>
          </a:lnRef>
          <a:fillRef idx="2">
            <a:schemeClr val="accent4"/>
          </a:fillRef>
          <a:effectRef idx="1">
            <a:schemeClr val="accent4"/>
          </a:effectRef>
          <a:fontRef idx="minor">
            <a:schemeClr val="dk1"/>
          </a:fontRef>
        </p:style>
        <p:txBody>
          <a:bodyPr lIns="85895" tIns="44665" rIns="85895" bIns="44665" anchor="ctr"/>
          <a:lstStyle/>
          <a:p>
            <a:r>
              <a:rPr lang="ja-JP" altLang="en-US" sz="900" dirty="0"/>
              <a:t>･</a:t>
            </a:r>
            <a:r>
              <a:rPr lang="ja-JP" altLang="en-US" sz="900" u="sng" dirty="0"/>
              <a:t>ワンストップ創業支援窓口の設置</a:t>
            </a:r>
          </a:p>
          <a:p>
            <a:r>
              <a:rPr lang="ja-JP" altLang="en-US" sz="900" dirty="0"/>
              <a:t>・各種補助事業</a:t>
            </a:r>
            <a:endParaRPr lang="en-US" altLang="ja-JP" sz="900" dirty="0"/>
          </a:p>
        </p:txBody>
      </p:sp>
      <p:sp>
        <p:nvSpPr>
          <p:cNvPr id="41" name="角丸四角形 40"/>
          <p:cNvSpPr/>
          <p:nvPr/>
        </p:nvSpPr>
        <p:spPr bwMode="auto">
          <a:xfrm>
            <a:off x="2647960" y="8146231"/>
            <a:ext cx="1225709" cy="324935"/>
          </a:xfrm>
          <a:prstGeom prst="roundRect">
            <a:avLst/>
          </a:prstGeom>
          <a:solidFill>
            <a:schemeClr val="bg1"/>
          </a:solidFill>
          <a:ln w="1905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b="1" dirty="0">
                <a:solidFill>
                  <a:schemeClr val="tx1"/>
                </a:solidFill>
              </a:rPr>
              <a:t>安城市、ＡＢＣ</a:t>
            </a:r>
            <a:endParaRPr lang="en-US" altLang="ja-JP" sz="1200" b="1" dirty="0">
              <a:solidFill>
                <a:schemeClr val="tx1"/>
              </a:solidFill>
            </a:endParaRPr>
          </a:p>
        </p:txBody>
      </p:sp>
      <p:sp>
        <p:nvSpPr>
          <p:cNvPr id="44" name="Rectangle 5"/>
          <p:cNvSpPr>
            <a:spLocks noChangeArrowheads="1"/>
          </p:cNvSpPr>
          <p:nvPr/>
        </p:nvSpPr>
        <p:spPr bwMode="auto">
          <a:xfrm>
            <a:off x="4427877" y="7061102"/>
            <a:ext cx="1937110" cy="783701"/>
          </a:xfrm>
          <a:prstGeom prst="rect">
            <a:avLst/>
          </a:prstGeom>
          <a:gradFill>
            <a:gsLst>
              <a:gs pos="0">
                <a:srgbClr val="99CCFF"/>
              </a:gs>
              <a:gs pos="50000">
                <a:schemeClr val="accent1">
                  <a:tint val="44500"/>
                  <a:satMod val="160000"/>
                </a:schemeClr>
              </a:gs>
              <a:gs pos="100000">
                <a:schemeClr val="accent1">
                  <a:tint val="23500"/>
                  <a:satMod val="160000"/>
                </a:schemeClr>
              </a:gs>
            </a:gsLst>
            <a:lin ang="5400000" scaled="0"/>
          </a:gradFill>
          <a:ln w="15875">
            <a:solidFill>
              <a:srgbClr val="3399FF"/>
            </a:solidFill>
            <a:headEnd/>
            <a:tailEnd/>
          </a:ln>
        </p:spPr>
        <p:style>
          <a:lnRef idx="1">
            <a:schemeClr val="accent4"/>
          </a:lnRef>
          <a:fillRef idx="2">
            <a:schemeClr val="accent4"/>
          </a:fillRef>
          <a:effectRef idx="1">
            <a:schemeClr val="accent4"/>
          </a:effectRef>
          <a:fontRef idx="minor">
            <a:schemeClr val="dk1"/>
          </a:fontRef>
        </p:style>
        <p:txBody>
          <a:bodyPr lIns="85895" tIns="44665" rIns="85895" bIns="44665"/>
          <a:lstStyle/>
          <a:p>
            <a:r>
              <a:rPr lang="ja-JP" altLang="en-US" sz="900" dirty="0"/>
              <a:t>・</a:t>
            </a:r>
            <a:r>
              <a:rPr lang="ja-JP" altLang="en-US" sz="900" u="sng" dirty="0"/>
              <a:t>ワンストップ創業支援</a:t>
            </a:r>
            <a:r>
              <a:rPr lang="ja-JP" altLang="ja-JP" sz="900" u="sng" dirty="0"/>
              <a:t>窓口</a:t>
            </a:r>
            <a:r>
              <a:rPr lang="ja-JP" altLang="en-US" sz="900" u="sng" dirty="0"/>
              <a:t>（専門家派遣・伴走型支援）</a:t>
            </a:r>
            <a:r>
              <a:rPr lang="ja-JP" altLang="ja-JP" sz="900" u="sng" dirty="0"/>
              <a:t>の設置</a:t>
            </a:r>
            <a:endParaRPr lang="ja-JP" altLang="ja-JP" sz="900" u="sng" dirty="0">
              <a:solidFill>
                <a:schemeClr val="tx1"/>
              </a:solidFill>
            </a:endParaRPr>
          </a:p>
          <a:p>
            <a:r>
              <a:rPr lang="ja-JP" altLang="en-US" sz="900" dirty="0">
                <a:solidFill>
                  <a:schemeClr val="tx1"/>
                </a:solidFill>
              </a:rPr>
              <a:t>・</a:t>
            </a:r>
            <a:r>
              <a:rPr lang="ja-JP" altLang="ja-JP" sz="900" dirty="0">
                <a:solidFill>
                  <a:schemeClr val="tx1"/>
                </a:solidFill>
              </a:rPr>
              <a:t>資金調達支援</a:t>
            </a:r>
            <a:endParaRPr lang="en-US" altLang="ja-JP" sz="900" dirty="0">
              <a:solidFill>
                <a:schemeClr val="tx1"/>
              </a:solidFill>
            </a:endParaRPr>
          </a:p>
          <a:p>
            <a:r>
              <a:rPr lang="ja-JP" altLang="en-US" sz="900" dirty="0">
                <a:solidFill>
                  <a:schemeClr val="tx1"/>
                </a:solidFill>
              </a:rPr>
              <a:t>・</a:t>
            </a:r>
            <a:r>
              <a:rPr lang="ja-JP" altLang="ja-JP" sz="900" u="sng" dirty="0">
                <a:solidFill>
                  <a:schemeClr val="tx1"/>
                </a:solidFill>
              </a:rPr>
              <a:t>創業</a:t>
            </a:r>
            <a:r>
              <a:rPr lang="ja-JP" altLang="en-US" sz="900" u="sng" dirty="0">
                <a:solidFill>
                  <a:schemeClr val="tx1"/>
                </a:solidFill>
              </a:rPr>
              <a:t>スクール</a:t>
            </a:r>
            <a:r>
              <a:rPr lang="ja-JP" altLang="ja-JP" sz="900" u="sng" dirty="0">
                <a:solidFill>
                  <a:schemeClr val="tx1"/>
                </a:solidFill>
              </a:rPr>
              <a:t>実施</a:t>
            </a:r>
            <a:endParaRPr lang="ja-JP" altLang="en-US" sz="900" u="sng" dirty="0">
              <a:solidFill>
                <a:schemeClr val="tx1"/>
              </a:solidFill>
            </a:endParaRPr>
          </a:p>
        </p:txBody>
      </p:sp>
      <p:sp>
        <p:nvSpPr>
          <p:cNvPr id="45" name="Rectangle 5"/>
          <p:cNvSpPr>
            <a:spLocks noChangeArrowheads="1"/>
          </p:cNvSpPr>
          <p:nvPr/>
        </p:nvSpPr>
        <p:spPr bwMode="auto">
          <a:xfrm>
            <a:off x="2290008" y="6808254"/>
            <a:ext cx="1941936" cy="623093"/>
          </a:xfrm>
          <a:prstGeom prst="rect">
            <a:avLst/>
          </a:prstGeom>
          <a:gradFill>
            <a:gsLst>
              <a:gs pos="0">
                <a:srgbClr val="99CCFF"/>
              </a:gs>
              <a:gs pos="50000">
                <a:schemeClr val="accent1">
                  <a:tint val="44500"/>
                  <a:satMod val="160000"/>
                </a:schemeClr>
              </a:gs>
              <a:gs pos="100000">
                <a:schemeClr val="accent1">
                  <a:tint val="23500"/>
                  <a:satMod val="160000"/>
                </a:schemeClr>
              </a:gs>
            </a:gsLst>
            <a:lin ang="5400000" scaled="0"/>
          </a:gradFill>
          <a:ln w="15875">
            <a:solidFill>
              <a:srgbClr val="3399FF"/>
            </a:solidFill>
            <a:headEnd/>
            <a:tailEnd/>
          </a:ln>
        </p:spPr>
        <p:style>
          <a:lnRef idx="1">
            <a:schemeClr val="accent4"/>
          </a:lnRef>
          <a:fillRef idx="2">
            <a:schemeClr val="accent4"/>
          </a:fillRef>
          <a:effectRef idx="1">
            <a:schemeClr val="accent4"/>
          </a:effectRef>
          <a:fontRef idx="minor">
            <a:schemeClr val="dk1"/>
          </a:fontRef>
        </p:style>
        <p:txBody>
          <a:bodyPr lIns="85895" tIns="44665" rIns="85895" bIns="44665"/>
          <a:lstStyle/>
          <a:p>
            <a:r>
              <a:rPr lang="ja-JP" altLang="en-US" sz="900" dirty="0"/>
              <a:t>・</a:t>
            </a:r>
            <a:r>
              <a:rPr lang="ja-JP" altLang="en-US" sz="900" u="sng" dirty="0"/>
              <a:t>ワンストップ創業支援</a:t>
            </a:r>
            <a:r>
              <a:rPr lang="ja-JP" altLang="ja-JP" sz="900" u="sng" dirty="0"/>
              <a:t>窓口</a:t>
            </a:r>
            <a:r>
              <a:rPr lang="ja-JP" altLang="en-US" sz="900" u="sng" dirty="0"/>
              <a:t>（専門家派遣・伴走型支援）</a:t>
            </a:r>
            <a:r>
              <a:rPr lang="ja-JP" altLang="ja-JP" sz="900" u="sng" dirty="0"/>
              <a:t>の設置</a:t>
            </a:r>
            <a:endParaRPr lang="ja-JP" altLang="en-US" sz="900" u="sng" dirty="0"/>
          </a:p>
          <a:p>
            <a:r>
              <a:rPr lang="ja-JP" altLang="en-US" sz="900" dirty="0">
                <a:solidFill>
                  <a:schemeClr val="tx1"/>
                </a:solidFill>
              </a:rPr>
              <a:t>・</a:t>
            </a:r>
            <a:r>
              <a:rPr lang="ja-JP" altLang="ja-JP" sz="900" dirty="0">
                <a:solidFill>
                  <a:schemeClr val="tx1"/>
                </a:solidFill>
              </a:rPr>
              <a:t>資金調達支援</a:t>
            </a:r>
            <a:endParaRPr lang="ja-JP" altLang="en-US" sz="900" dirty="0">
              <a:solidFill>
                <a:schemeClr val="tx1"/>
              </a:solidFill>
            </a:endParaRPr>
          </a:p>
        </p:txBody>
      </p:sp>
      <p:sp>
        <p:nvSpPr>
          <p:cNvPr id="46" name="角丸四角形 45"/>
          <p:cNvSpPr/>
          <p:nvPr/>
        </p:nvSpPr>
        <p:spPr bwMode="auto">
          <a:xfrm>
            <a:off x="2714300" y="6505174"/>
            <a:ext cx="1131646" cy="317500"/>
          </a:xfrm>
          <a:prstGeom prst="roundRect">
            <a:avLst/>
          </a:prstGeom>
          <a:solidFill>
            <a:schemeClr val="bg1"/>
          </a:solidFill>
          <a:ln w="1905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b="1" dirty="0">
                <a:solidFill>
                  <a:schemeClr val="tx1"/>
                </a:solidFill>
              </a:rPr>
              <a:t>碧海信用金庫</a:t>
            </a:r>
            <a:endParaRPr lang="en-US" altLang="ja-JP" sz="1200" b="1" dirty="0">
              <a:solidFill>
                <a:schemeClr val="tx1"/>
              </a:solidFill>
            </a:endParaRPr>
          </a:p>
        </p:txBody>
      </p:sp>
      <p:sp>
        <p:nvSpPr>
          <p:cNvPr id="47" name="ストライプ矢印 46"/>
          <p:cNvSpPr/>
          <p:nvPr/>
        </p:nvSpPr>
        <p:spPr>
          <a:xfrm rot="16200000">
            <a:off x="3161499" y="8540871"/>
            <a:ext cx="303247" cy="1584325"/>
          </a:xfrm>
          <a:prstGeom prst="stripedRightArrow">
            <a:avLst>
              <a:gd name="adj1" fmla="val 50400"/>
              <a:gd name="adj2" fmla="val 52948"/>
            </a:avLst>
          </a:prstGeom>
          <a:solidFill>
            <a:schemeClr val="accent1">
              <a:lumMod val="90000"/>
            </a:schemeClr>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solidFill>
                <a:schemeClr val="tx1"/>
              </a:solidFill>
            </a:endParaRPr>
          </a:p>
        </p:txBody>
      </p:sp>
      <p:sp>
        <p:nvSpPr>
          <p:cNvPr id="49" name="テキスト ボックス 115"/>
          <p:cNvSpPr txBox="1">
            <a:spLocks noChangeArrowheads="1"/>
          </p:cNvSpPr>
          <p:nvPr/>
        </p:nvSpPr>
        <p:spPr bwMode="auto">
          <a:xfrm>
            <a:off x="2463828" y="9531632"/>
            <a:ext cx="174118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9pPr>
          </a:lstStyle>
          <a:p>
            <a:pPr eaLnBrk="1" hangingPunct="1"/>
            <a:r>
              <a:rPr lang="ja-JP" altLang="en-US" sz="1400" b="1" dirty="0">
                <a:solidFill>
                  <a:srgbClr val="FF0000"/>
                </a:solidFill>
              </a:rPr>
              <a:t>創業希望者、創業者</a:t>
            </a:r>
          </a:p>
        </p:txBody>
      </p:sp>
      <p:sp>
        <p:nvSpPr>
          <p:cNvPr id="50" name="Rectangle 5"/>
          <p:cNvSpPr>
            <a:spLocks noChangeArrowheads="1"/>
          </p:cNvSpPr>
          <p:nvPr/>
        </p:nvSpPr>
        <p:spPr bwMode="auto">
          <a:xfrm>
            <a:off x="287715" y="7393536"/>
            <a:ext cx="1862981" cy="596846"/>
          </a:xfrm>
          <a:prstGeom prst="rect">
            <a:avLst/>
          </a:prstGeom>
          <a:gradFill>
            <a:gsLst>
              <a:gs pos="0">
                <a:srgbClr val="99CCFF"/>
              </a:gs>
              <a:gs pos="50000">
                <a:schemeClr val="accent1">
                  <a:tint val="44500"/>
                  <a:satMod val="160000"/>
                </a:schemeClr>
              </a:gs>
              <a:gs pos="100000">
                <a:schemeClr val="accent1">
                  <a:tint val="23500"/>
                  <a:satMod val="160000"/>
                </a:schemeClr>
              </a:gs>
            </a:gsLst>
            <a:lin ang="5400000" scaled="0"/>
          </a:gradFill>
          <a:ln w="15875">
            <a:solidFill>
              <a:srgbClr val="3399FF"/>
            </a:solidFill>
            <a:headEnd/>
            <a:tailEnd/>
          </a:ln>
        </p:spPr>
        <p:style>
          <a:lnRef idx="1">
            <a:schemeClr val="accent4"/>
          </a:lnRef>
          <a:fillRef idx="2">
            <a:schemeClr val="accent4"/>
          </a:fillRef>
          <a:effectRef idx="1">
            <a:schemeClr val="accent4"/>
          </a:effectRef>
          <a:fontRef idx="minor">
            <a:schemeClr val="dk1"/>
          </a:fontRef>
        </p:style>
        <p:txBody>
          <a:bodyPr lIns="85895" tIns="44665" rIns="85895" bIns="44665"/>
          <a:lstStyle/>
          <a:p>
            <a:r>
              <a:rPr lang="ja-JP" altLang="en-US" sz="900" dirty="0"/>
              <a:t>・</a:t>
            </a:r>
            <a:r>
              <a:rPr lang="ja-JP" altLang="en-US" sz="900" u="sng" dirty="0"/>
              <a:t>ワンストップ創業支援</a:t>
            </a:r>
            <a:r>
              <a:rPr lang="ja-JP" altLang="ja-JP" sz="900" u="sng" dirty="0">
                <a:solidFill>
                  <a:schemeClr val="tx1"/>
                </a:solidFill>
              </a:rPr>
              <a:t>窓口</a:t>
            </a:r>
            <a:r>
              <a:rPr lang="ja-JP" altLang="en-US" sz="900" u="sng" dirty="0">
                <a:solidFill>
                  <a:schemeClr val="tx1"/>
                </a:solidFill>
              </a:rPr>
              <a:t>（伴走型支援）</a:t>
            </a:r>
            <a:r>
              <a:rPr lang="ja-JP" altLang="ja-JP" sz="900" u="sng" dirty="0">
                <a:solidFill>
                  <a:schemeClr val="tx1"/>
                </a:solidFill>
              </a:rPr>
              <a:t>の設置</a:t>
            </a:r>
            <a:endParaRPr lang="ja-JP" altLang="en-US" sz="900" u="sng" dirty="0">
              <a:solidFill>
                <a:schemeClr val="tx1"/>
              </a:solidFill>
            </a:endParaRPr>
          </a:p>
          <a:p>
            <a:r>
              <a:rPr lang="ja-JP" altLang="en-US" sz="900" dirty="0">
                <a:solidFill>
                  <a:schemeClr val="tx1"/>
                </a:solidFill>
              </a:rPr>
              <a:t>・</a:t>
            </a:r>
            <a:r>
              <a:rPr lang="ja-JP" altLang="ja-JP" sz="900" dirty="0">
                <a:solidFill>
                  <a:schemeClr val="tx1"/>
                </a:solidFill>
              </a:rPr>
              <a:t>資金調達支援</a:t>
            </a:r>
            <a:endParaRPr lang="en-US" altLang="ja-JP" sz="900" dirty="0">
              <a:solidFill>
                <a:schemeClr val="tx1"/>
              </a:solidFill>
              <a:latin typeface="Calibri" pitchFamily="34" charset="0"/>
            </a:endParaRPr>
          </a:p>
          <a:p>
            <a:pPr>
              <a:defRPr/>
            </a:pPr>
            <a:r>
              <a:rPr lang="ja-JP" altLang="en-US" sz="900" b="1" dirty="0">
                <a:solidFill>
                  <a:schemeClr val="tx1"/>
                </a:solidFill>
                <a:latin typeface="Calibri" pitchFamily="34" charset="0"/>
              </a:rPr>
              <a:t>　　　　　</a:t>
            </a:r>
            <a:endParaRPr lang="en-US" altLang="ja-JP" sz="900" b="1" u="sng" dirty="0">
              <a:solidFill>
                <a:schemeClr val="tx1"/>
              </a:solidFill>
              <a:latin typeface="Calibri" pitchFamily="34" charset="0"/>
            </a:endParaRPr>
          </a:p>
        </p:txBody>
      </p:sp>
      <p:sp>
        <p:nvSpPr>
          <p:cNvPr id="76" name="角丸四角形 75"/>
          <p:cNvSpPr/>
          <p:nvPr/>
        </p:nvSpPr>
        <p:spPr bwMode="auto">
          <a:xfrm>
            <a:off x="331982" y="7088131"/>
            <a:ext cx="1785625" cy="305400"/>
          </a:xfrm>
          <a:prstGeom prst="roundRect">
            <a:avLst/>
          </a:prstGeom>
          <a:solidFill>
            <a:schemeClr val="bg1"/>
          </a:solidFill>
          <a:ln w="1905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b="1" dirty="0">
                <a:solidFill>
                  <a:schemeClr val="tx1"/>
                </a:solidFill>
              </a:rPr>
              <a:t>（株）日本政策金融公庫</a:t>
            </a:r>
            <a:endParaRPr lang="en-US" altLang="ja-JP" sz="1200" b="1" dirty="0">
              <a:solidFill>
                <a:schemeClr val="tx1"/>
              </a:solidFill>
            </a:endParaRPr>
          </a:p>
        </p:txBody>
      </p:sp>
      <p:sp>
        <p:nvSpPr>
          <p:cNvPr id="77" name="Rectangle 5"/>
          <p:cNvSpPr>
            <a:spLocks noChangeArrowheads="1"/>
          </p:cNvSpPr>
          <p:nvPr/>
        </p:nvSpPr>
        <p:spPr bwMode="auto">
          <a:xfrm>
            <a:off x="4579590" y="8277122"/>
            <a:ext cx="2072086" cy="918688"/>
          </a:xfrm>
          <a:prstGeom prst="rect">
            <a:avLst/>
          </a:prstGeom>
          <a:gradFill>
            <a:gsLst>
              <a:gs pos="0">
                <a:srgbClr val="CCFFCC"/>
              </a:gs>
              <a:gs pos="50000">
                <a:schemeClr val="bg1"/>
              </a:gs>
              <a:gs pos="100000">
                <a:schemeClr val="bg1"/>
              </a:gs>
            </a:gsLst>
            <a:lin ang="5400000" scaled="0"/>
          </a:gradFill>
          <a:ln w="15875">
            <a:solidFill>
              <a:schemeClr val="accent1">
                <a:lumMod val="75000"/>
              </a:schemeClr>
            </a:solidFill>
            <a:headEnd/>
            <a:tailEnd/>
          </a:ln>
        </p:spPr>
        <p:style>
          <a:lnRef idx="1">
            <a:schemeClr val="accent4"/>
          </a:lnRef>
          <a:fillRef idx="2">
            <a:schemeClr val="accent4"/>
          </a:fillRef>
          <a:effectRef idx="1">
            <a:schemeClr val="accent4"/>
          </a:effectRef>
          <a:fontRef idx="minor">
            <a:schemeClr val="dk1"/>
          </a:fontRef>
        </p:style>
        <p:txBody>
          <a:bodyPr lIns="85895" tIns="44665" rIns="85895" bIns="44665"/>
          <a:lstStyle/>
          <a:p>
            <a:r>
              <a:rPr lang="ja-JP" altLang="en-US" sz="900" dirty="0"/>
              <a:t>・</a:t>
            </a:r>
            <a:r>
              <a:rPr lang="ja-JP" altLang="ja-JP" sz="900" dirty="0"/>
              <a:t>中小企業支援ナビ【専門家派遣、ビジネスモデル構築、事業計画書作成、サービス、価格設定指導等の連携】</a:t>
            </a:r>
          </a:p>
          <a:p>
            <a:r>
              <a:rPr lang="ja-JP" altLang="en-US" sz="900" dirty="0"/>
              <a:t>・</a:t>
            </a:r>
            <a:r>
              <a:rPr lang="ja-JP" altLang="ja-JP" sz="900"/>
              <a:t>中小企業庁</a:t>
            </a:r>
            <a:r>
              <a:rPr lang="ja-JP" altLang="en-US" sz="900"/>
              <a:t>１１９</a:t>
            </a:r>
            <a:r>
              <a:rPr lang="ja-JP" altLang="ja-JP" sz="900"/>
              <a:t>【</a:t>
            </a:r>
            <a:r>
              <a:rPr lang="ja-JP" altLang="ja-JP" sz="900" dirty="0"/>
              <a:t>専門家派遣】</a:t>
            </a:r>
          </a:p>
          <a:p>
            <a:r>
              <a:rPr lang="ja-JP" altLang="en-US" sz="900" dirty="0"/>
              <a:t>・</a:t>
            </a:r>
            <a:r>
              <a:rPr lang="ja-JP" altLang="ja-JP" sz="900" dirty="0"/>
              <a:t>東海税理士会刈谷支部【創業</a:t>
            </a:r>
            <a:r>
              <a:rPr lang="ja-JP" altLang="en-US" sz="900" dirty="0"/>
              <a:t>スクール</a:t>
            </a:r>
            <a:r>
              <a:rPr lang="ja-JP" altLang="ja-JP" sz="900" dirty="0"/>
              <a:t>講師派遣】</a:t>
            </a:r>
            <a:endParaRPr lang="en-US" altLang="ja-JP" sz="900" dirty="0"/>
          </a:p>
          <a:p>
            <a:endParaRPr lang="ja-JP" altLang="ja-JP" sz="900" dirty="0"/>
          </a:p>
        </p:txBody>
      </p:sp>
      <p:sp>
        <p:nvSpPr>
          <p:cNvPr id="78" name="角丸四角形 77"/>
          <p:cNvSpPr/>
          <p:nvPr/>
        </p:nvSpPr>
        <p:spPr bwMode="auto">
          <a:xfrm>
            <a:off x="5080335" y="7971381"/>
            <a:ext cx="733941" cy="317500"/>
          </a:xfrm>
          <a:prstGeom prst="roundRect">
            <a:avLst/>
          </a:prstGeom>
          <a:solidFill>
            <a:schemeClr val="bg1"/>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ja-JP" sz="1200" b="1" dirty="0">
                <a:solidFill>
                  <a:schemeClr val="tx1"/>
                </a:solidFill>
              </a:rPr>
              <a:t>連携先</a:t>
            </a:r>
          </a:p>
        </p:txBody>
      </p:sp>
      <p:sp>
        <p:nvSpPr>
          <p:cNvPr id="79" name="角丸四角形 78"/>
          <p:cNvSpPr/>
          <p:nvPr/>
        </p:nvSpPr>
        <p:spPr bwMode="auto">
          <a:xfrm>
            <a:off x="4596455" y="6769590"/>
            <a:ext cx="1340827" cy="317500"/>
          </a:xfrm>
          <a:prstGeom prst="roundRect">
            <a:avLst/>
          </a:prstGeom>
          <a:solidFill>
            <a:schemeClr val="bg1"/>
          </a:solidFill>
          <a:ln w="1905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b="1" dirty="0">
                <a:solidFill>
                  <a:schemeClr val="tx1"/>
                </a:solidFill>
              </a:rPr>
              <a:t>安城商工会議所</a:t>
            </a:r>
            <a:endParaRPr lang="en-US" altLang="ja-JP" sz="1200" b="1" dirty="0">
              <a:solidFill>
                <a:schemeClr val="tx1"/>
              </a:solidFill>
            </a:endParaRPr>
          </a:p>
        </p:txBody>
      </p:sp>
      <p:sp>
        <p:nvSpPr>
          <p:cNvPr id="80" name="左右矢印 79"/>
          <p:cNvSpPr/>
          <p:nvPr/>
        </p:nvSpPr>
        <p:spPr>
          <a:xfrm rot="1892158">
            <a:off x="4498462" y="7925446"/>
            <a:ext cx="449334" cy="316272"/>
          </a:xfrm>
          <a:prstGeom prst="leftRightArrow">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81" name="正方形/長方形 125"/>
          <p:cNvSpPr>
            <a:spLocks noChangeArrowheads="1"/>
          </p:cNvSpPr>
          <p:nvPr/>
        </p:nvSpPr>
        <p:spPr bwMode="auto">
          <a:xfrm rot="1975363">
            <a:off x="4480168" y="7975398"/>
            <a:ext cx="51839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sz="1000" b="1" dirty="0"/>
              <a:t>連 携</a:t>
            </a:r>
          </a:p>
        </p:txBody>
      </p:sp>
      <p:sp>
        <p:nvSpPr>
          <p:cNvPr id="82" name="角丸四角形 81"/>
          <p:cNvSpPr/>
          <p:nvPr/>
        </p:nvSpPr>
        <p:spPr bwMode="auto">
          <a:xfrm>
            <a:off x="-59379" y="9211111"/>
            <a:ext cx="3103807" cy="521555"/>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500" b="1" dirty="0">
                <a:solidFill>
                  <a:srgbClr val="0033FE"/>
                </a:solidFill>
              </a:rPr>
              <a:t>Ａｎｊｏ創業・事業継承支援ファーム</a:t>
            </a:r>
            <a:endParaRPr lang="en-US" altLang="ja-JP" sz="1500" b="1" dirty="0">
              <a:solidFill>
                <a:srgbClr val="0033FE"/>
              </a:solidFill>
            </a:endParaRPr>
          </a:p>
        </p:txBody>
      </p:sp>
      <p:sp>
        <p:nvSpPr>
          <p:cNvPr id="83" name="左右矢印 82"/>
          <p:cNvSpPr/>
          <p:nvPr/>
        </p:nvSpPr>
        <p:spPr>
          <a:xfrm rot="21044653">
            <a:off x="1020681" y="8228732"/>
            <a:ext cx="449334" cy="316272"/>
          </a:xfrm>
          <a:prstGeom prst="leftRightArrow">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84" name="正方形/長方形 125"/>
          <p:cNvSpPr>
            <a:spLocks noChangeArrowheads="1"/>
          </p:cNvSpPr>
          <p:nvPr/>
        </p:nvSpPr>
        <p:spPr bwMode="auto">
          <a:xfrm rot="21057984">
            <a:off x="1035731" y="8254353"/>
            <a:ext cx="44114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1000" b="1" dirty="0"/>
              <a:t>連携</a:t>
            </a:r>
          </a:p>
        </p:txBody>
      </p:sp>
      <p:sp>
        <p:nvSpPr>
          <p:cNvPr id="85" name="Rectangle 5"/>
          <p:cNvSpPr>
            <a:spLocks noChangeArrowheads="1"/>
          </p:cNvSpPr>
          <p:nvPr/>
        </p:nvSpPr>
        <p:spPr bwMode="auto">
          <a:xfrm>
            <a:off x="128544" y="8629374"/>
            <a:ext cx="1675305" cy="271184"/>
          </a:xfrm>
          <a:prstGeom prst="rect">
            <a:avLst/>
          </a:prstGeom>
          <a:gradFill>
            <a:gsLst>
              <a:gs pos="0">
                <a:srgbClr val="CCFFCC"/>
              </a:gs>
              <a:gs pos="50000">
                <a:schemeClr val="bg1"/>
              </a:gs>
              <a:gs pos="100000">
                <a:schemeClr val="bg1"/>
              </a:gs>
            </a:gsLst>
            <a:lin ang="5400000" scaled="0"/>
          </a:gradFill>
          <a:ln w="15875">
            <a:solidFill>
              <a:schemeClr val="accent1">
                <a:lumMod val="75000"/>
              </a:schemeClr>
            </a:solidFill>
            <a:headEnd/>
            <a:tailEnd/>
          </a:ln>
        </p:spPr>
        <p:style>
          <a:lnRef idx="1">
            <a:schemeClr val="accent4"/>
          </a:lnRef>
          <a:fillRef idx="2">
            <a:schemeClr val="accent4"/>
          </a:fillRef>
          <a:effectRef idx="1">
            <a:schemeClr val="accent4"/>
          </a:effectRef>
          <a:fontRef idx="minor">
            <a:schemeClr val="dk1"/>
          </a:fontRef>
        </p:style>
        <p:txBody>
          <a:bodyPr lIns="85895" tIns="44665" rIns="85895" bIns="44665"/>
          <a:lstStyle/>
          <a:p>
            <a:r>
              <a:rPr lang="ja-JP" altLang="en-US" sz="900" dirty="0"/>
              <a:t>・安城商店街連盟</a:t>
            </a:r>
            <a:endParaRPr lang="ja-JP" altLang="ja-JP" sz="900" dirty="0"/>
          </a:p>
        </p:txBody>
      </p:sp>
      <p:sp>
        <p:nvSpPr>
          <p:cNvPr id="86" name="角丸四角形 85"/>
          <p:cNvSpPr/>
          <p:nvPr/>
        </p:nvSpPr>
        <p:spPr bwMode="auto">
          <a:xfrm>
            <a:off x="228662" y="8323037"/>
            <a:ext cx="737535" cy="317500"/>
          </a:xfrm>
          <a:prstGeom prst="roundRect">
            <a:avLst/>
          </a:prstGeom>
          <a:solidFill>
            <a:schemeClr val="bg1"/>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sz="1200" b="1" dirty="0">
                <a:solidFill>
                  <a:schemeClr val="tx1"/>
                </a:solidFill>
              </a:rPr>
              <a:t>連携先</a:t>
            </a:r>
            <a:endParaRPr lang="en-US" altLang="ja-JP" sz="1200" b="1" dirty="0">
              <a:solidFill>
                <a:schemeClr val="tx1"/>
              </a:solidFill>
            </a:endParaRPr>
          </a:p>
        </p:txBody>
      </p:sp>
      <p:sp>
        <p:nvSpPr>
          <p:cNvPr id="87" name="正方形/長方形 86"/>
          <p:cNvSpPr/>
          <p:nvPr/>
        </p:nvSpPr>
        <p:spPr>
          <a:xfrm>
            <a:off x="4539054" y="9407570"/>
            <a:ext cx="1926107" cy="2607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rPr>
              <a:t>協力：市内金融機関支店</a:t>
            </a:r>
          </a:p>
        </p:txBody>
      </p:sp>
      <p:sp>
        <p:nvSpPr>
          <p:cNvPr id="88" name="山形 87"/>
          <p:cNvSpPr/>
          <p:nvPr/>
        </p:nvSpPr>
        <p:spPr>
          <a:xfrm>
            <a:off x="1103745" y="3377333"/>
            <a:ext cx="1384214" cy="178585"/>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創業マインドの醸成</a:t>
            </a:r>
          </a:p>
        </p:txBody>
      </p:sp>
      <p:sp>
        <p:nvSpPr>
          <p:cNvPr id="89" name="山形 88"/>
          <p:cNvSpPr/>
          <p:nvPr/>
        </p:nvSpPr>
        <p:spPr>
          <a:xfrm>
            <a:off x="2385775" y="3374077"/>
            <a:ext cx="1667078" cy="185096"/>
          </a:xfrm>
          <a:prstGeom prst="chevron">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創業希望者への支援</a:t>
            </a:r>
          </a:p>
        </p:txBody>
      </p:sp>
      <p:sp>
        <p:nvSpPr>
          <p:cNvPr id="90" name="山形 89"/>
          <p:cNvSpPr/>
          <p:nvPr/>
        </p:nvSpPr>
        <p:spPr>
          <a:xfrm>
            <a:off x="3947274" y="3374077"/>
            <a:ext cx="1824037" cy="185096"/>
          </a:xfrm>
          <a:prstGeom prst="chevron">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創業時の支援</a:t>
            </a:r>
          </a:p>
        </p:txBody>
      </p:sp>
      <p:sp>
        <p:nvSpPr>
          <p:cNvPr id="91" name="山形 90"/>
          <p:cNvSpPr/>
          <p:nvPr/>
        </p:nvSpPr>
        <p:spPr>
          <a:xfrm>
            <a:off x="5661249" y="3374077"/>
            <a:ext cx="1036773" cy="185096"/>
          </a:xfrm>
          <a:prstGeom prst="chevron">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創業後の支援</a:t>
            </a:r>
          </a:p>
        </p:txBody>
      </p:sp>
      <p:sp>
        <p:nvSpPr>
          <p:cNvPr id="92" name="テキスト ボックス 91"/>
          <p:cNvSpPr txBox="1"/>
          <p:nvPr/>
        </p:nvSpPr>
        <p:spPr>
          <a:xfrm>
            <a:off x="222482" y="3617692"/>
            <a:ext cx="569387" cy="246221"/>
          </a:xfrm>
          <a:prstGeom prst="rect">
            <a:avLst/>
          </a:prstGeom>
          <a:noFill/>
        </p:spPr>
        <p:txBody>
          <a:bodyPr wrap="none" rtlCol="0">
            <a:spAutoFit/>
          </a:bodyPr>
          <a:lstStyle/>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安城市</a:t>
            </a:r>
          </a:p>
        </p:txBody>
      </p:sp>
      <p:sp>
        <p:nvSpPr>
          <p:cNvPr id="95" name="正方形/長方形 94"/>
          <p:cNvSpPr/>
          <p:nvPr/>
        </p:nvSpPr>
        <p:spPr>
          <a:xfrm>
            <a:off x="222481" y="3621282"/>
            <a:ext cx="6425560" cy="906500"/>
          </a:xfrm>
          <a:prstGeom prst="rect">
            <a:avLst/>
          </a:prstGeom>
          <a:noFill/>
          <a:ln w="28575"/>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1013"/>
          </a:p>
        </p:txBody>
      </p:sp>
      <p:sp>
        <p:nvSpPr>
          <p:cNvPr id="97" name="テキスト ボックス 96"/>
          <p:cNvSpPr txBox="1"/>
          <p:nvPr/>
        </p:nvSpPr>
        <p:spPr>
          <a:xfrm>
            <a:off x="3501008" y="3708801"/>
            <a:ext cx="2795417" cy="215444"/>
          </a:xfrm>
          <a:prstGeom prst="rect">
            <a:avLst/>
          </a:prstGeom>
          <a:noFill/>
          <a:ln w="19050">
            <a:solidFill>
              <a:schemeClr val="tx1"/>
            </a:solidFill>
            <a:prstDash val="sysDash"/>
          </a:ln>
        </p:spPr>
        <p:txBody>
          <a:bodyPr wrap="square" rtlCol="0">
            <a:spAutoFit/>
          </a:bodyPr>
          <a:lstStyle/>
          <a:p>
            <a:pPr algn="ctr"/>
            <a:r>
              <a:rPr lang="ja-JP" altLang="en-US" sz="800" dirty="0">
                <a:latin typeface="Meiryo UI" panose="020B0604030504040204" pitchFamily="50" charset="-128"/>
                <a:ea typeface="Meiryo UI" panose="020B0604030504040204" pitchFamily="50" charset="-128"/>
                <a:cs typeface="Meiryo UI" panose="020B0604030504040204" pitchFamily="50" charset="-128"/>
              </a:rPr>
              <a:t>各種補助金</a:t>
            </a:r>
          </a:p>
        </p:txBody>
      </p:sp>
      <p:sp>
        <p:nvSpPr>
          <p:cNvPr id="98" name="正方形/長方形 97"/>
          <p:cNvSpPr/>
          <p:nvPr/>
        </p:nvSpPr>
        <p:spPr>
          <a:xfrm>
            <a:off x="326641" y="3997407"/>
            <a:ext cx="6216896" cy="433602"/>
          </a:xfrm>
          <a:prstGeom prst="rect">
            <a:avLst/>
          </a:prstGeom>
          <a:noFill/>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1013"/>
          </a:p>
        </p:txBody>
      </p:sp>
      <p:sp>
        <p:nvSpPr>
          <p:cNvPr id="99" name="テキスト ボックス 98"/>
          <p:cNvSpPr txBox="1"/>
          <p:nvPr/>
        </p:nvSpPr>
        <p:spPr>
          <a:xfrm>
            <a:off x="326640" y="4055998"/>
            <a:ext cx="1417376" cy="369332"/>
          </a:xfrm>
          <a:prstGeom prst="rect">
            <a:avLst/>
          </a:prstGeom>
          <a:noFill/>
        </p:spPr>
        <p:txBody>
          <a:bodyPr wrap="none" rtlCol="0">
            <a:spAutoFit/>
          </a:bodyPr>
          <a:lstStyle/>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安城ビジネスコンシェルジュ</a:t>
            </a:r>
            <a:endParaRPr lang="en-US" altLang="ja-JP" sz="9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（略称：</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ABC</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100" name="テキスト ボックス 99"/>
          <p:cNvSpPr txBox="1"/>
          <p:nvPr/>
        </p:nvSpPr>
        <p:spPr>
          <a:xfrm>
            <a:off x="2420503" y="4157885"/>
            <a:ext cx="3875922" cy="215444"/>
          </a:xfrm>
          <a:prstGeom prst="rect">
            <a:avLst/>
          </a:prstGeom>
          <a:noFill/>
          <a:ln w="19050">
            <a:solidFill>
              <a:schemeClr val="tx1"/>
            </a:solidFill>
            <a:prstDash val="sysDash"/>
          </a:ln>
        </p:spPr>
        <p:txBody>
          <a:bodyPr wrap="square" rtlCol="0">
            <a:spAutoFit/>
          </a:bodyPr>
          <a:lstStyle/>
          <a:p>
            <a:pPr algn="ctr"/>
            <a:r>
              <a:rPr lang="ja-JP" altLang="en-US" sz="800" dirty="0">
                <a:latin typeface="Meiryo UI" panose="020B0604030504040204" pitchFamily="50" charset="-128"/>
                <a:ea typeface="Meiryo UI" panose="020B0604030504040204" pitchFamily="50" charset="-128"/>
                <a:cs typeface="Meiryo UI" panose="020B0604030504040204" pitchFamily="50" charset="-128"/>
              </a:rPr>
              <a:t>創業支援窓口（専門家派遣・伴走型支援）</a:t>
            </a:r>
          </a:p>
        </p:txBody>
      </p:sp>
      <p:sp>
        <p:nvSpPr>
          <p:cNvPr id="102" name="正方形/長方形 101"/>
          <p:cNvSpPr/>
          <p:nvPr/>
        </p:nvSpPr>
        <p:spPr>
          <a:xfrm>
            <a:off x="214964" y="4625797"/>
            <a:ext cx="6425905" cy="843424"/>
          </a:xfrm>
          <a:prstGeom prst="rect">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endParaRPr lang="ja-JP" altLang="en-US" sz="1013"/>
          </a:p>
        </p:txBody>
      </p:sp>
      <p:sp>
        <p:nvSpPr>
          <p:cNvPr id="103" name="テキスト ボックス 102"/>
          <p:cNvSpPr txBox="1"/>
          <p:nvPr/>
        </p:nvSpPr>
        <p:spPr>
          <a:xfrm>
            <a:off x="231094" y="4727787"/>
            <a:ext cx="1082348" cy="246221"/>
          </a:xfrm>
          <a:prstGeom prst="rect">
            <a:avLst/>
          </a:prstGeom>
          <a:noFill/>
        </p:spPr>
        <p:txBody>
          <a:bodyPr wrap="none" rtlCol="0">
            <a:spAutoFit/>
          </a:bodyPr>
          <a:lstStyle/>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安城商工会議所</a:t>
            </a:r>
          </a:p>
        </p:txBody>
      </p:sp>
      <p:sp>
        <p:nvSpPr>
          <p:cNvPr id="104" name="テキスト ボックス 103"/>
          <p:cNvSpPr txBox="1"/>
          <p:nvPr/>
        </p:nvSpPr>
        <p:spPr>
          <a:xfrm>
            <a:off x="2420503" y="4688463"/>
            <a:ext cx="3875922" cy="215444"/>
          </a:xfrm>
          <a:prstGeom prst="rect">
            <a:avLst/>
          </a:prstGeom>
          <a:noFill/>
          <a:ln w="19050">
            <a:solidFill>
              <a:schemeClr val="tx1"/>
            </a:solidFill>
            <a:prstDash val="sysDash"/>
          </a:ln>
        </p:spPr>
        <p:txBody>
          <a:bodyPr wrap="square" rtlCol="0">
            <a:spAutoFit/>
          </a:bodyPr>
          <a:lstStyle/>
          <a:p>
            <a:pPr algn="ctr"/>
            <a:r>
              <a:rPr lang="ja-JP" altLang="en-US" sz="800" dirty="0">
                <a:latin typeface="Meiryo UI" panose="020B0604030504040204" pitchFamily="50" charset="-128"/>
                <a:ea typeface="Meiryo UI" panose="020B0604030504040204" pitchFamily="50" charset="-128"/>
                <a:cs typeface="Meiryo UI" panose="020B0604030504040204" pitchFamily="50" charset="-128"/>
              </a:rPr>
              <a:t>創業支援窓口（専門家派遣・伴走型支援）</a:t>
            </a:r>
          </a:p>
        </p:txBody>
      </p:sp>
      <p:sp>
        <p:nvSpPr>
          <p:cNvPr id="107" name="テキスト ボックス 106"/>
          <p:cNvSpPr txBox="1"/>
          <p:nvPr/>
        </p:nvSpPr>
        <p:spPr>
          <a:xfrm>
            <a:off x="1744016" y="4940954"/>
            <a:ext cx="3244650" cy="215444"/>
          </a:xfrm>
          <a:prstGeom prst="rect">
            <a:avLst/>
          </a:prstGeom>
          <a:noFill/>
          <a:ln w="19050">
            <a:solidFill>
              <a:schemeClr val="tx1"/>
            </a:solidFill>
            <a:prstDash val="sysDash"/>
          </a:ln>
        </p:spPr>
        <p:txBody>
          <a:bodyPr wrap="square" rtlCol="0">
            <a:spAutoFit/>
          </a:bodyPr>
          <a:lstStyle/>
          <a:p>
            <a:pPr algn="ctr"/>
            <a:r>
              <a:rPr lang="ja-JP" altLang="en-US" sz="800" dirty="0">
                <a:latin typeface="Meiryo UI" panose="020B0604030504040204" pitchFamily="50" charset="-128"/>
                <a:ea typeface="Meiryo UI" panose="020B0604030504040204" pitchFamily="50" charset="-128"/>
                <a:cs typeface="Meiryo UI" panose="020B0604030504040204" pitchFamily="50" charset="-128"/>
              </a:rPr>
              <a:t>創業スクール</a:t>
            </a:r>
          </a:p>
        </p:txBody>
      </p:sp>
      <p:sp>
        <p:nvSpPr>
          <p:cNvPr id="108" name="テキスト ボックス 107"/>
          <p:cNvSpPr txBox="1"/>
          <p:nvPr/>
        </p:nvSpPr>
        <p:spPr>
          <a:xfrm>
            <a:off x="4284882" y="5192171"/>
            <a:ext cx="2021018" cy="215444"/>
          </a:xfrm>
          <a:prstGeom prst="rect">
            <a:avLst/>
          </a:prstGeom>
          <a:noFill/>
          <a:ln w="19050">
            <a:solidFill>
              <a:schemeClr val="tx1"/>
            </a:solidFill>
            <a:prstDash val="sysDash"/>
          </a:ln>
        </p:spPr>
        <p:txBody>
          <a:bodyPr wrap="square" rtlCol="0">
            <a:spAutoFit/>
          </a:bodyPr>
          <a:lstStyle/>
          <a:p>
            <a:pPr algn="ctr"/>
            <a:r>
              <a:rPr lang="ja-JP" altLang="en-US" sz="800" dirty="0">
                <a:latin typeface="Meiryo UI" panose="020B0604030504040204" pitchFamily="50" charset="-128"/>
                <a:ea typeface="Meiryo UI" panose="020B0604030504040204" pitchFamily="50" charset="-128"/>
                <a:cs typeface="Meiryo UI" panose="020B0604030504040204" pitchFamily="50" charset="-128"/>
              </a:rPr>
              <a:t>資金調達支援</a:t>
            </a:r>
          </a:p>
        </p:txBody>
      </p:sp>
      <p:sp>
        <p:nvSpPr>
          <p:cNvPr id="109" name="正方形/長方形 108"/>
          <p:cNvSpPr/>
          <p:nvPr/>
        </p:nvSpPr>
        <p:spPr>
          <a:xfrm>
            <a:off x="231094" y="5558060"/>
            <a:ext cx="6416948" cy="613645"/>
          </a:xfrm>
          <a:prstGeom prst="rect">
            <a:avLst/>
          </a:prstGeom>
          <a:ln w="28575">
            <a:solidFill>
              <a:srgbClr val="0101FF"/>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ja-JP" altLang="en-US" sz="1013"/>
          </a:p>
        </p:txBody>
      </p:sp>
      <p:sp>
        <p:nvSpPr>
          <p:cNvPr id="110" name="テキスト ボックス 109"/>
          <p:cNvSpPr txBox="1"/>
          <p:nvPr/>
        </p:nvSpPr>
        <p:spPr>
          <a:xfrm>
            <a:off x="237673" y="5596096"/>
            <a:ext cx="1595309" cy="400110"/>
          </a:xfrm>
          <a:prstGeom prst="rect">
            <a:avLst/>
          </a:prstGeom>
          <a:noFill/>
        </p:spPr>
        <p:txBody>
          <a:bodyPr wrap="none" rtlCol="0">
            <a:spAutoFit/>
          </a:bodyPr>
          <a:lstStyle/>
          <a:p>
            <a:r>
              <a:rPr lang="zh-TW" altLang="en-US" sz="1000" b="1" dirty="0">
                <a:latin typeface="Meiryo UI" panose="020B0604030504040204" pitchFamily="50" charset="-128"/>
                <a:ea typeface="Meiryo UI" panose="020B0604030504040204" pitchFamily="50" charset="-128"/>
                <a:cs typeface="Meiryo UI" panose="020B0604030504040204" pitchFamily="50" charset="-128"/>
              </a:rPr>
              <a:t>碧海信用金庫</a:t>
            </a:r>
            <a:endParaRPr lang="en-US" altLang="zh-TW" sz="10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（株）</a:t>
            </a:r>
            <a:r>
              <a:rPr lang="zh-TW" altLang="en-US" sz="1000" b="1" dirty="0">
                <a:latin typeface="Meiryo UI" panose="020B0604030504040204" pitchFamily="50" charset="-128"/>
                <a:ea typeface="Meiryo UI" panose="020B0604030504040204" pitchFamily="50" charset="-128"/>
                <a:cs typeface="Meiryo UI" panose="020B0604030504040204" pitchFamily="50" charset="-128"/>
              </a:rPr>
              <a:t>日本政策金融公庫</a:t>
            </a:r>
          </a:p>
        </p:txBody>
      </p:sp>
      <p:sp>
        <p:nvSpPr>
          <p:cNvPr id="111" name="テキスト ボックス 110"/>
          <p:cNvSpPr txBox="1"/>
          <p:nvPr/>
        </p:nvSpPr>
        <p:spPr>
          <a:xfrm>
            <a:off x="2420503" y="5626580"/>
            <a:ext cx="3875922" cy="215444"/>
          </a:xfrm>
          <a:prstGeom prst="rect">
            <a:avLst/>
          </a:prstGeom>
          <a:noFill/>
          <a:ln w="19050">
            <a:solidFill>
              <a:schemeClr val="tx1"/>
            </a:solidFill>
            <a:prstDash val="sysDash"/>
          </a:ln>
        </p:spPr>
        <p:txBody>
          <a:bodyPr wrap="square" rtlCol="0">
            <a:spAutoFit/>
          </a:bodyPr>
          <a:lstStyle/>
          <a:p>
            <a:pPr algn="ctr"/>
            <a:r>
              <a:rPr lang="ja-JP" altLang="en-US" sz="800" dirty="0">
                <a:latin typeface="Meiryo UI" panose="020B0604030504040204" pitchFamily="50" charset="-128"/>
                <a:ea typeface="Meiryo UI" panose="020B0604030504040204" pitchFamily="50" charset="-128"/>
                <a:cs typeface="Meiryo UI" panose="020B0604030504040204" pitchFamily="50" charset="-128"/>
              </a:rPr>
              <a:t>創業支援窓口（専門家派遣・伴走型支援）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株</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日本政策金融公庫は伴走型支援</a:t>
            </a:r>
          </a:p>
        </p:txBody>
      </p:sp>
      <p:sp>
        <p:nvSpPr>
          <p:cNvPr id="112" name="テキスト ボックス 111"/>
          <p:cNvSpPr txBox="1"/>
          <p:nvPr/>
        </p:nvSpPr>
        <p:spPr>
          <a:xfrm>
            <a:off x="4275407" y="5884930"/>
            <a:ext cx="2021018" cy="215444"/>
          </a:xfrm>
          <a:prstGeom prst="rect">
            <a:avLst/>
          </a:prstGeom>
          <a:noFill/>
          <a:ln w="19050">
            <a:solidFill>
              <a:schemeClr val="tx1"/>
            </a:solidFill>
            <a:prstDash val="sysDash"/>
          </a:ln>
        </p:spPr>
        <p:txBody>
          <a:bodyPr wrap="square" rtlCol="0">
            <a:spAutoFit/>
          </a:bodyPr>
          <a:lstStyle/>
          <a:p>
            <a:pPr algn="ctr"/>
            <a:r>
              <a:rPr lang="ja-JP" altLang="en-US" sz="800" dirty="0">
                <a:latin typeface="Meiryo UI" panose="020B0604030504040204" pitchFamily="50" charset="-128"/>
                <a:ea typeface="Meiryo UI" panose="020B0604030504040204" pitchFamily="50" charset="-128"/>
                <a:cs typeface="Meiryo UI" panose="020B0604030504040204" pitchFamily="50" charset="-128"/>
              </a:rPr>
              <a:t>資金調達支援</a:t>
            </a:r>
          </a:p>
        </p:txBody>
      </p:sp>
    </p:spTree>
    <p:extLst>
      <p:ext uri="{BB962C8B-B14F-4D97-AF65-F5344CB8AC3E}">
        <p14:creationId xmlns:p14="http://schemas.microsoft.com/office/powerpoint/2010/main" val="3847004098"/>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16479</TotalTime>
  <Words>431</Words>
  <Application>Microsoft Office PowerPoint</Application>
  <PresentationFormat>A4 210 x 297 mm</PresentationFormat>
  <Paragraphs>58</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blank</vt:lpstr>
      <vt:lpstr>PowerPoint プレゼンテーション</vt:lpstr>
    </vt:vector>
  </TitlesOfParts>
  <Company>METI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市町村による創業支援 （手引き）</dc:title>
  <dc:creator>METI</dc:creator>
  <cp:lastModifiedBy>Windows ユーザー</cp:lastModifiedBy>
  <cp:revision>656</cp:revision>
  <cp:lastPrinted>2021-08-19T02:28:22Z</cp:lastPrinted>
  <dcterms:created xsi:type="dcterms:W3CDTF">2013-10-29T02:46:12Z</dcterms:created>
  <dcterms:modified xsi:type="dcterms:W3CDTF">2023-08-30T03:04:22Z</dcterms:modified>
</cp:coreProperties>
</file>