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906000" cy="6858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  <a:srgbClr val="FF3300"/>
    <a:srgbClr val="FF6600"/>
    <a:srgbClr val="FFCCFF"/>
    <a:srgbClr val="FFFFFF"/>
    <a:srgbClr val="CCFFCC"/>
    <a:srgbClr val="CCFFFF"/>
    <a:srgbClr val="CCE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42" autoAdjust="0"/>
    <p:restoredTop sz="94660"/>
  </p:normalViewPr>
  <p:slideViewPr>
    <p:cSldViewPr snapToGrid="0">
      <p:cViewPr varScale="1">
        <p:scale>
          <a:sx n="84" d="100"/>
          <a:sy n="84" d="100"/>
        </p:scale>
        <p:origin x="151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2A6C5-71C2-441A-87E4-2A61F350F7A1}" type="datetimeFigureOut">
              <a:rPr kumimoji="1" lang="ja-JP" altLang="en-US" smtClean="0"/>
              <a:t>2026/5/12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FA0A-7060-4545-A8C4-8BC5D717E2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8100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2A6C5-71C2-441A-87E4-2A61F350F7A1}" type="datetimeFigureOut">
              <a:rPr kumimoji="1" lang="ja-JP" altLang="en-US" smtClean="0"/>
              <a:t>2026/5/12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FA0A-7060-4545-A8C4-8BC5D717E2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2207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2A6C5-71C2-441A-87E4-2A61F350F7A1}" type="datetimeFigureOut">
              <a:rPr kumimoji="1" lang="ja-JP" altLang="en-US" smtClean="0"/>
              <a:t>2026/5/12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FA0A-7060-4545-A8C4-8BC5D717E2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1803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2A6C5-71C2-441A-87E4-2A61F350F7A1}" type="datetimeFigureOut">
              <a:rPr kumimoji="1" lang="ja-JP" altLang="en-US" smtClean="0"/>
              <a:t>2026/5/12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FA0A-7060-4545-A8C4-8BC5D717E2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331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2A6C5-71C2-441A-87E4-2A61F350F7A1}" type="datetimeFigureOut">
              <a:rPr kumimoji="1" lang="ja-JP" altLang="en-US" smtClean="0"/>
              <a:t>2026/5/12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FA0A-7060-4545-A8C4-8BC5D717E2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9920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2A6C5-71C2-441A-87E4-2A61F350F7A1}" type="datetimeFigureOut">
              <a:rPr kumimoji="1" lang="ja-JP" altLang="en-US" smtClean="0"/>
              <a:t>2026/5/12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FA0A-7060-4545-A8C4-8BC5D717E2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1703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2A6C5-71C2-441A-87E4-2A61F350F7A1}" type="datetimeFigureOut">
              <a:rPr kumimoji="1" lang="ja-JP" altLang="en-US" smtClean="0"/>
              <a:t>2026/5/12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FA0A-7060-4545-A8C4-8BC5D717E2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079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2A6C5-71C2-441A-87E4-2A61F350F7A1}" type="datetimeFigureOut">
              <a:rPr kumimoji="1" lang="ja-JP" altLang="en-US" smtClean="0"/>
              <a:t>2026/5/12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FA0A-7060-4545-A8C4-8BC5D717E2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92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2A6C5-71C2-441A-87E4-2A61F350F7A1}" type="datetimeFigureOut">
              <a:rPr kumimoji="1" lang="ja-JP" altLang="en-US" smtClean="0"/>
              <a:t>2026/5/12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FA0A-7060-4545-A8C4-8BC5D717E2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8619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2A6C5-71C2-441A-87E4-2A61F350F7A1}" type="datetimeFigureOut">
              <a:rPr kumimoji="1" lang="ja-JP" altLang="en-US" smtClean="0"/>
              <a:t>2026/5/12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FA0A-7060-4545-A8C4-8BC5D717E2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630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2A6C5-71C2-441A-87E4-2A61F350F7A1}" type="datetimeFigureOut">
              <a:rPr kumimoji="1" lang="ja-JP" altLang="en-US" smtClean="0"/>
              <a:t>2026/5/12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FA0A-7060-4545-A8C4-8BC5D717E2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0575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2A6C5-71C2-441A-87E4-2A61F350F7A1}" type="datetimeFigureOut">
              <a:rPr kumimoji="1" lang="ja-JP" altLang="en-US" smtClean="0"/>
              <a:t>2026/5/12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0FA0A-7060-4545-A8C4-8BC5D717E2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343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8D09021-6DC7-4849-8E46-FB8A20957483}"/>
              </a:ext>
            </a:extLst>
          </p:cNvPr>
          <p:cNvSpPr txBox="1"/>
          <p:nvPr/>
        </p:nvSpPr>
        <p:spPr>
          <a:xfrm>
            <a:off x="2647213" y="165257"/>
            <a:ext cx="60382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ja-JP" sz="2400" b="1" dirty="0">
                <a:solidFill>
                  <a:srgbClr val="0000FF"/>
                </a:solidFill>
                <a:ea typeface="BIZ UDPゴシック" panose="020B0400000000000000" pitchFamily="50" charset="-128"/>
                <a:cs typeface="Times New Roman" panose="02020603050405020304" pitchFamily="18" charset="0"/>
              </a:rPr>
              <a:t>令和</a:t>
            </a:r>
            <a:r>
              <a:rPr lang="ja-JP" altLang="en-US" sz="2400" b="1" dirty="0">
                <a:solidFill>
                  <a:srgbClr val="0000FF"/>
                </a:solidFill>
                <a:ea typeface="BIZ UDPゴシック" panose="020B0400000000000000" pitchFamily="50" charset="-128"/>
                <a:cs typeface="Times New Roman" panose="02020603050405020304" pitchFamily="18" charset="0"/>
              </a:rPr>
              <a:t>８</a:t>
            </a:r>
            <a:r>
              <a:rPr lang="ja-JP" altLang="ja-JP" sz="2400" b="1" dirty="0">
                <a:solidFill>
                  <a:srgbClr val="0000FF"/>
                </a:solidFill>
                <a:ea typeface="BIZ UDPゴシック" panose="020B0400000000000000" pitchFamily="50" charset="-128"/>
                <a:cs typeface="Times New Roman" panose="02020603050405020304" pitchFamily="18" charset="0"/>
              </a:rPr>
              <a:t>年度</a:t>
            </a:r>
            <a:r>
              <a:rPr lang="ja-JP" altLang="en-US" sz="2400" b="1" dirty="0">
                <a:solidFill>
                  <a:srgbClr val="0000FF"/>
                </a:solidFill>
                <a:ea typeface="BIZ UDPゴシック" panose="020B0400000000000000" pitchFamily="50" charset="-128"/>
                <a:cs typeface="Times New Roman" panose="02020603050405020304" pitchFamily="18" charset="0"/>
              </a:rPr>
              <a:t>前</a:t>
            </a:r>
            <a:r>
              <a:rPr lang="ja-JP" altLang="ja-JP" sz="2400" b="1" dirty="0">
                <a:solidFill>
                  <a:srgbClr val="0000FF"/>
                </a:solidFill>
                <a:ea typeface="BIZ UDPゴシック" panose="020B0400000000000000" pitchFamily="50" charset="-128"/>
                <a:cs typeface="Times New Roman" panose="02020603050405020304" pitchFamily="18" charset="0"/>
              </a:rPr>
              <a:t>期　中学生日曜教室（音楽）</a:t>
            </a:r>
            <a:endParaRPr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15" name="テキスト ボックス 25">
            <a:extLst>
              <a:ext uri="{FF2B5EF4-FFF2-40B4-BE49-F238E27FC236}">
                <a16:creationId xmlns:a16="http://schemas.microsoft.com/office/drawing/2014/main" id="{9F338F55-85D1-462D-95E7-6E63B0BE526F}"/>
              </a:ext>
            </a:extLst>
          </p:cNvPr>
          <p:cNvSpPr txBox="1"/>
          <p:nvPr/>
        </p:nvSpPr>
        <p:spPr>
          <a:xfrm>
            <a:off x="820996" y="6473082"/>
            <a:ext cx="8797232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ja-JP" sz="975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ご不明な点はお問い合わせください</a:t>
            </a:r>
            <a:r>
              <a:rPr lang="en-US" altLang="ja-JP" sz="975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 </a:t>
            </a:r>
            <a:r>
              <a:rPr lang="ja-JP" altLang="ja-JP" sz="975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【問い合わせ】</a:t>
            </a:r>
            <a:r>
              <a:rPr lang="ja-JP" altLang="en-US" sz="975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安城市教育委員会　文化振興課芸術文化係（市民ギャラリー内）</a:t>
            </a:r>
            <a:r>
              <a:rPr lang="ja-JP" altLang="ja-JP" sz="975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☎　</a:t>
            </a:r>
            <a:r>
              <a:rPr lang="en-US" altLang="ja-JP" sz="975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77-6853</a:t>
            </a:r>
            <a:r>
              <a:rPr lang="ja-JP" altLang="ja-JP" sz="975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ＦＡＸ　</a:t>
            </a:r>
            <a:r>
              <a:rPr lang="en-US" altLang="ja-JP" sz="975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77-4491</a:t>
            </a:r>
          </a:p>
          <a:p>
            <a:pPr algn="just"/>
            <a:r>
              <a:rPr lang="ja-JP" altLang="en-US" sz="975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　　　　　　</a:t>
            </a:r>
            <a:endParaRPr lang="ja-JP" altLang="en-US" sz="975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87" name="テキスト ボックス 20">
            <a:extLst>
              <a:ext uri="{FF2B5EF4-FFF2-40B4-BE49-F238E27FC236}">
                <a16:creationId xmlns:a16="http://schemas.microsoft.com/office/drawing/2014/main" id="{7622E965-7F7E-4255-A19F-0B4616C7532D}"/>
              </a:ext>
            </a:extLst>
          </p:cNvPr>
          <p:cNvSpPr txBox="1"/>
          <p:nvPr/>
        </p:nvSpPr>
        <p:spPr>
          <a:xfrm>
            <a:off x="391536" y="207420"/>
            <a:ext cx="1349693" cy="427196"/>
          </a:xfrm>
          <a:prstGeom prst="rect">
            <a:avLst/>
          </a:prstGeom>
          <a:noFill/>
          <a:ln w="28575">
            <a:solidFill>
              <a:prstClr val="black"/>
            </a:solidFill>
          </a:ln>
        </p:spPr>
        <p:txBody>
          <a:bodyPr rot="0" spcFirstLastPara="0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300" b="1" kern="100" dirty="0">
                <a:solidFill>
                  <a:srgbClr val="FF0066"/>
                </a:solidFill>
                <a:latin typeface="Century Gothic" panose="020B0502020202020204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市内中学生</a:t>
            </a:r>
            <a:endParaRPr lang="en-US" altLang="ja-JP" sz="1300" b="1" kern="100" dirty="0">
              <a:solidFill>
                <a:srgbClr val="FF0066"/>
              </a:solidFill>
              <a:latin typeface="Century Gothic" panose="020B0502020202020204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/>
            <a:r>
              <a:rPr lang="ja-JP" altLang="en-US" sz="1300" b="1" kern="100" dirty="0">
                <a:solidFill>
                  <a:srgbClr val="FF0066"/>
                </a:solidFill>
                <a:latin typeface="Century Gothic" panose="020B0502020202020204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（初級者対象）</a:t>
            </a:r>
            <a:endParaRPr lang="en-US" altLang="ja-JP" sz="1300" b="1" kern="100" dirty="0">
              <a:solidFill>
                <a:srgbClr val="FF0066"/>
              </a:solidFill>
              <a:latin typeface="Century Gothic" panose="020B0502020202020204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grpSp>
        <p:nvGrpSpPr>
          <p:cNvPr id="120" name="グループ化 119">
            <a:extLst>
              <a:ext uri="{FF2B5EF4-FFF2-40B4-BE49-F238E27FC236}">
                <a16:creationId xmlns:a16="http://schemas.microsoft.com/office/drawing/2014/main" id="{60A22FEB-B5BA-428A-AE32-164E68D79770}"/>
              </a:ext>
            </a:extLst>
          </p:cNvPr>
          <p:cNvGrpSpPr/>
          <p:nvPr/>
        </p:nvGrpSpPr>
        <p:grpSpPr>
          <a:xfrm>
            <a:off x="8595770" y="3407810"/>
            <a:ext cx="1210002" cy="1057835"/>
            <a:chOff x="8514710" y="1050455"/>
            <a:chExt cx="1920240" cy="1272089"/>
          </a:xfrm>
        </p:grpSpPr>
        <p:sp>
          <p:nvSpPr>
            <p:cNvPr id="114" name="楕円 113">
              <a:extLst>
                <a:ext uri="{FF2B5EF4-FFF2-40B4-BE49-F238E27FC236}">
                  <a16:creationId xmlns:a16="http://schemas.microsoft.com/office/drawing/2014/main" id="{1E3718FC-48B2-4840-9FFD-BA2800B88CCA}"/>
                </a:ext>
              </a:extLst>
            </p:cNvPr>
            <p:cNvSpPr/>
            <p:nvPr/>
          </p:nvSpPr>
          <p:spPr>
            <a:xfrm>
              <a:off x="8514710" y="1050455"/>
              <a:ext cx="1920240" cy="1272089"/>
            </a:xfrm>
            <a:prstGeom prst="ellipse">
              <a:avLst/>
            </a:prstGeom>
            <a:solidFill>
              <a:srgbClr val="CCFFCC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 dirty="0"/>
            </a:p>
          </p:txBody>
        </p:sp>
        <p:sp>
          <p:nvSpPr>
            <p:cNvPr id="113" name="テキスト ボックス 32">
              <a:extLst>
                <a:ext uri="{FF2B5EF4-FFF2-40B4-BE49-F238E27FC236}">
                  <a16:creationId xmlns:a16="http://schemas.microsoft.com/office/drawing/2014/main" id="{C9D098A8-FC11-4815-A6B3-59E36E9EFAB7}"/>
                </a:ext>
              </a:extLst>
            </p:cNvPr>
            <p:cNvSpPr txBox="1"/>
            <p:nvPr/>
          </p:nvSpPr>
          <p:spPr>
            <a:xfrm>
              <a:off x="8740922" y="1204585"/>
              <a:ext cx="1530418" cy="62279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74295" tIns="37148" rIns="74295" bIns="3714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ja-JP" altLang="en-US" sz="1600" b="1" kern="100" dirty="0">
                  <a:solidFill>
                    <a:srgbClr val="FF3300"/>
                  </a:solidFill>
                  <a:latin typeface="Century Gothic" panose="020B0502020202020204" pitchFamily="34" charset="0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申込締切</a:t>
              </a:r>
              <a:endParaRPr lang="en-US" altLang="ja-JP" sz="1600" b="1" kern="100" dirty="0">
                <a:solidFill>
                  <a:srgbClr val="FF3300"/>
                </a:solidFill>
                <a:latin typeface="Century Gothic" panose="020B0502020202020204" pitchFamily="34" charset="0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algn="ctr"/>
              <a:endParaRPr lang="ja-JP" altLang="en-US" sz="163" kern="100" dirty="0">
                <a:solidFill>
                  <a:srgbClr val="FF3300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  <a:p>
              <a:pPr algn="ctr"/>
              <a:endParaRPr lang="en-US" altLang="ja-JP" sz="400" b="1" kern="100" dirty="0">
                <a:solidFill>
                  <a:srgbClr val="FF3300"/>
                </a:solidFill>
                <a:latin typeface="Century Gothic" panose="020B0502020202020204" pitchFamily="34" charset="0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algn="ctr"/>
              <a:r>
                <a:rPr lang="ja-JP" altLang="en-US" sz="1400" b="1" kern="100" dirty="0">
                  <a:solidFill>
                    <a:srgbClr val="FF33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８月１</a:t>
              </a:r>
              <a:r>
                <a:rPr lang="en-US" altLang="ja-JP" sz="1400" b="1" kern="100" dirty="0">
                  <a:solidFill>
                    <a:srgbClr val="FF33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6</a:t>
              </a:r>
              <a:r>
                <a:rPr lang="ja-JP" altLang="en-US" sz="1400" b="1" kern="100" dirty="0">
                  <a:solidFill>
                    <a:srgbClr val="FF33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日（日）</a:t>
              </a:r>
              <a:r>
                <a:rPr lang="en-US" sz="1400" kern="100" dirty="0">
                  <a:solidFill>
                    <a:srgbClr val="FF3300"/>
                  </a:solidFill>
                  <a:latin typeface="BIZ UDPゴシック" panose="020B0400000000000000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 </a:t>
              </a:r>
              <a:endParaRPr lang="ja-JP" altLang="en-US" sz="1400" kern="100" dirty="0">
                <a:solidFill>
                  <a:srgbClr val="FF3300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127" name="テキスト ボックス 32">
            <a:extLst>
              <a:ext uri="{FF2B5EF4-FFF2-40B4-BE49-F238E27FC236}">
                <a16:creationId xmlns:a16="http://schemas.microsoft.com/office/drawing/2014/main" id="{761E186C-BB45-44AD-AF82-B4CE4556BB27}"/>
              </a:ext>
            </a:extLst>
          </p:cNvPr>
          <p:cNvSpPr txBox="1"/>
          <p:nvPr/>
        </p:nvSpPr>
        <p:spPr>
          <a:xfrm>
            <a:off x="799651" y="5668425"/>
            <a:ext cx="8415237" cy="59881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1200" b="1" kern="100" dirty="0">
                <a:latin typeface="Century Gothic" panose="020B0502020202020204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sz="1200" b="1" kern="100" dirty="0">
                <a:latin typeface="Century Gothic" panose="020B0502020202020204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 共通事項</a:t>
            </a:r>
            <a:r>
              <a:rPr lang="en-US" altLang="ja-JP" sz="1200" b="1" kern="100" dirty="0">
                <a:latin typeface="Century Gothic" panose="020B0502020202020204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】</a:t>
            </a:r>
          </a:p>
          <a:p>
            <a:pPr algn="just"/>
            <a:r>
              <a:rPr lang="ja-JP" altLang="en-US" sz="1200" b="1" kern="100" dirty="0">
                <a:latin typeface="Century Gothic" panose="020B0502020202020204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・持ち物　各楽器、譜面台、筆記用具、水分補給用飲み物　</a:t>
            </a:r>
            <a:r>
              <a:rPr lang="en-US" altLang="ja-JP" sz="1200" b="1" kern="100" dirty="0">
                <a:latin typeface="Century Gothic" panose="020B0502020202020204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※</a:t>
            </a:r>
            <a:r>
              <a:rPr lang="ja-JP" altLang="en-US" sz="1200" b="1" kern="100" dirty="0">
                <a:latin typeface="Century Gothic" panose="020B0502020202020204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その他必要な持ち物は受講者決定通知と共にお知らせします。</a:t>
            </a:r>
            <a:endParaRPr lang="en-US" altLang="ja-JP" sz="1200" b="1" kern="100" dirty="0">
              <a:latin typeface="Century Gothic" panose="020B0502020202020204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200" b="1" kern="100" dirty="0">
                <a:latin typeface="Century Gothic" panose="020B0502020202020204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・参加費　各５００円（受講料及び教材費含む）　</a:t>
            </a:r>
            <a:endParaRPr lang="en-US" altLang="ja-JP" sz="1200" b="1" kern="100" dirty="0">
              <a:latin typeface="Century Gothic" panose="020B0502020202020204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200" b="1" kern="100" dirty="0">
                <a:latin typeface="Century Gothic" panose="020B0502020202020204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・定　 員　８名</a:t>
            </a:r>
            <a:endParaRPr lang="en-US" altLang="ja-JP" sz="1200" b="1" kern="100" dirty="0">
              <a:latin typeface="Century Gothic" panose="020B0502020202020204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33" name="テキスト ボックス 132">
            <a:extLst>
              <a:ext uri="{FF2B5EF4-FFF2-40B4-BE49-F238E27FC236}">
                <a16:creationId xmlns:a16="http://schemas.microsoft.com/office/drawing/2014/main" id="{567206AF-48DA-42C2-A44F-9A6871247850}"/>
              </a:ext>
            </a:extLst>
          </p:cNvPr>
          <p:cNvSpPr txBox="1"/>
          <p:nvPr/>
        </p:nvSpPr>
        <p:spPr>
          <a:xfrm>
            <a:off x="322729" y="638306"/>
            <a:ext cx="2473746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9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※</a:t>
            </a:r>
            <a:r>
              <a:rPr lang="ja-JP" altLang="en-US" sz="9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吹奏楽部１年生又は演奏経験が１年未満の市内在住の中学生（公立私立不問）を</a:t>
            </a:r>
            <a:r>
              <a:rPr lang="ja-JP" altLang="ja-JP" sz="900" b="1" u="dbl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対象</a:t>
            </a:r>
            <a:r>
              <a:rPr lang="ja-JP" altLang="en-US" sz="900" b="1" u="dbl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にしています。</a:t>
            </a:r>
            <a:endParaRPr lang="en-US" altLang="ja-JP" sz="900" b="1" u="dbl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39" name="テキスト ボックス 138">
            <a:extLst>
              <a:ext uri="{FF2B5EF4-FFF2-40B4-BE49-F238E27FC236}">
                <a16:creationId xmlns:a16="http://schemas.microsoft.com/office/drawing/2014/main" id="{42F194F7-B50E-42B6-9D39-E59B162F7053}"/>
              </a:ext>
            </a:extLst>
          </p:cNvPr>
          <p:cNvSpPr txBox="1"/>
          <p:nvPr/>
        </p:nvSpPr>
        <p:spPr>
          <a:xfrm>
            <a:off x="2729823" y="686259"/>
            <a:ext cx="60382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600" dirty="0">
                <a:solidFill>
                  <a:srgbClr val="FF0066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楽器奏者の先生から直接指導を受けられるチャンスです</a:t>
            </a:r>
            <a:br>
              <a:rPr lang="ja-JP" altLang="en-US" sz="1400" dirty="0">
                <a:solidFill>
                  <a:srgbClr val="FF0066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1600" dirty="0">
                <a:solidFill>
                  <a:srgbClr val="FF0066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口の形、息の使い方など奏法の基礎を学びましょう</a:t>
            </a:r>
            <a:endParaRPr lang="en-US" altLang="ja-JP" sz="1600" dirty="0">
              <a:solidFill>
                <a:srgbClr val="FF0066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grpSp>
        <p:nvGrpSpPr>
          <p:cNvPr id="124" name="グループ化 123">
            <a:extLst>
              <a:ext uri="{FF2B5EF4-FFF2-40B4-BE49-F238E27FC236}">
                <a16:creationId xmlns:a16="http://schemas.microsoft.com/office/drawing/2014/main" id="{570C8E78-C939-4873-AFDF-C66046B2784F}"/>
              </a:ext>
            </a:extLst>
          </p:cNvPr>
          <p:cNvGrpSpPr/>
          <p:nvPr/>
        </p:nvGrpSpPr>
        <p:grpSpPr>
          <a:xfrm>
            <a:off x="7312335" y="3684012"/>
            <a:ext cx="1560195" cy="1290682"/>
            <a:chOff x="10193408" y="950064"/>
            <a:chExt cx="1920240" cy="1262103"/>
          </a:xfrm>
        </p:grpSpPr>
        <p:sp>
          <p:nvSpPr>
            <p:cNvPr id="122" name="楕円 121">
              <a:extLst>
                <a:ext uri="{FF2B5EF4-FFF2-40B4-BE49-F238E27FC236}">
                  <a16:creationId xmlns:a16="http://schemas.microsoft.com/office/drawing/2014/main" id="{159F6B6E-5ABD-4494-84C5-F3BDBA678575}"/>
                </a:ext>
              </a:extLst>
            </p:cNvPr>
            <p:cNvSpPr/>
            <p:nvPr/>
          </p:nvSpPr>
          <p:spPr>
            <a:xfrm>
              <a:off x="10193408" y="950064"/>
              <a:ext cx="1920240" cy="1262103"/>
            </a:xfrm>
            <a:prstGeom prst="ellipse">
              <a:avLst/>
            </a:prstGeom>
            <a:solidFill>
              <a:srgbClr val="CCFFCC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106" name="テキスト ボックス 32">
              <a:extLst>
                <a:ext uri="{FF2B5EF4-FFF2-40B4-BE49-F238E27FC236}">
                  <a16:creationId xmlns:a16="http://schemas.microsoft.com/office/drawing/2014/main" id="{BE8F40E0-4071-43DA-8C49-2FB806781B1C}"/>
                </a:ext>
              </a:extLst>
            </p:cNvPr>
            <p:cNvSpPr txBox="1"/>
            <p:nvPr/>
          </p:nvSpPr>
          <p:spPr>
            <a:xfrm>
              <a:off x="10312362" y="1050356"/>
              <a:ext cx="1724972" cy="46270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74295" tIns="37148" rIns="74295" bIns="3714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ja-JP" altLang="en-US" sz="1138" b="1" kern="100" dirty="0">
                  <a:latin typeface="Century Gothic" panose="020B0502020202020204" pitchFamily="34" charset="0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</a:t>
              </a:r>
              <a:r>
                <a:rPr lang="ja-JP" altLang="en-US" sz="1400" b="1" kern="100" dirty="0">
                  <a:latin typeface="Century Gothic" panose="020B0502020202020204" pitchFamily="34" charset="0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</a:t>
              </a:r>
              <a:r>
                <a:rPr lang="ja-JP" altLang="en-US" sz="1600" b="1" kern="100" dirty="0">
                  <a:solidFill>
                    <a:srgbClr val="FF3300"/>
                  </a:solidFill>
                  <a:latin typeface="Century Gothic" panose="020B0502020202020204" pitchFamily="34" charset="0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申込方法</a:t>
              </a:r>
              <a:endParaRPr lang="en-US" altLang="ja-JP" sz="1400" b="1" kern="100" dirty="0">
                <a:solidFill>
                  <a:srgbClr val="FF3300"/>
                </a:solidFill>
                <a:latin typeface="Century Gothic" panose="020B0502020202020204" pitchFamily="34" charset="0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algn="just"/>
              <a:endParaRPr lang="ja-JP" altLang="en-US" sz="163" kern="100" dirty="0">
                <a:solidFill>
                  <a:srgbClr val="FF3300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  <a:p>
              <a:pPr algn="just"/>
              <a:endParaRPr lang="en-US" altLang="ja-JP" sz="300" b="1" kern="100" dirty="0">
                <a:solidFill>
                  <a:srgbClr val="FF3300"/>
                </a:solidFill>
                <a:latin typeface="Century Gothic" panose="020B0502020202020204" pitchFamily="34" charset="0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algn="just"/>
              <a:r>
                <a:rPr lang="ja-JP" altLang="en-US" sz="1050" b="1" kern="100" dirty="0">
                  <a:solidFill>
                    <a:srgbClr val="FF3300"/>
                  </a:solidFill>
                  <a:latin typeface="Century Gothic" panose="020B0502020202020204" pitchFamily="34" charset="0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下記申込用</a:t>
              </a:r>
              <a:r>
                <a:rPr lang="en-US" sz="1050" b="1" kern="100" dirty="0">
                  <a:solidFill>
                    <a:srgbClr val="FF3300"/>
                  </a:solidFill>
                  <a:latin typeface="Century Gothic" panose="020B0502020202020204" pitchFamily="34" charset="0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QR</a:t>
              </a:r>
              <a:r>
                <a:rPr lang="ja-JP" altLang="en-US" sz="1050" b="1" kern="100" dirty="0">
                  <a:solidFill>
                    <a:srgbClr val="FF3300"/>
                  </a:solidFill>
                  <a:latin typeface="Century Gothic" panose="020B0502020202020204" pitchFamily="34" charset="0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コードから必要事項を入力して送信</a:t>
              </a:r>
              <a:r>
                <a:rPr lang="en-US" sz="1050" kern="100" dirty="0">
                  <a:solidFill>
                    <a:srgbClr val="FF3300"/>
                  </a:solidFill>
                  <a:latin typeface="BIZ UDPゴシック" panose="020B0400000000000000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 </a:t>
              </a:r>
              <a:endParaRPr lang="ja-JP" altLang="en-US" sz="1050" kern="100" dirty="0">
                <a:solidFill>
                  <a:srgbClr val="FF3300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EFD9D9E8-B18F-45C0-A8B3-04E2E4205CA3}"/>
              </a:ext>
            </a:extLst>
          </p:cNvPr>
          <p:cNvGrpSpPr/>
          <p:nvPr/>
        </p:nvGrpSpPr>
        <p:grpSpPr>
          <a:xfrm>
            <a:off x="8101457" y="4508626"/>
            <a:ext cx="1383709" cy="1271788"/>
            <a:chOff x="8247151" y="3048605"/>
            <a:chExt cx="1383709" cy="1271788"/>
          </a:xfrm>
        </p:grpSpPr>
        <p:sp>
          <p:nvSpPr>
            <p:cNvPr id="99" name="四角形: 角を丸くする 98">
              <a:extLst>
                <a:ext uri="{FF2B5EF4-FFF2-40B4-BE49-F238E27FC236}">
                  <a16:creationId xmlns:a16="http://schemas.microsoft.com/office/drawing/2014/main" id="{7157844B-19F2-4709-9CC9-F512A5BEEBBB}"/>
                </a:ext>
              </a:extLst>
            </p:cNvPr>
            <p:cNvSpPr/>
            <p:nvPr/>
          </p:nvSpPr>
          <p:spPr>
            <a:xfrm>
              <a:off x="8247151" y="3048605"/>
              <a:ext cx="1257302" cy="1230775"/>
            </a:xfrm>
            <a:prstGeom prst="roundRect">
              <a:avLst/>
            </a:prstGeom>
            <a:solidFill>
              <a:srgbClr val="FFFFCC"/>
            </a:solidFill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103" name="テキスト ボックス 2">
              <a:extLst>
                <a:ext uri="{FF2B5EF4-FFF2-40B4-BE49-F238E27FC236}">
                  <a16:creationId xmlns:a16="http://schemas.microsoft.com/office/drawing/2014/main" id="{0D2D18F4-7FBB-4798-94E6-754CCC2233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73557" y="4023722"/>
              <a:ext cx="1257303" cy="296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74295" tIns="37148" rIns="74295" bIns="37148" anchor="t" anchorCtr="0">
              <a:noAutofit/>
            </a:bodyPr>
            <a:lstStyle/>
            <a:p>
              <a:r>
                <a:rPr lang="ja-JP" altLang="en-US" sz="1138" b="1" kern="100" dirty="0">
                  <a:solidFill>
                    <a:srgbClr val="FF0066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申込用</a:t>
              </a:r>
              <a:r>
                <a:rPr lang="en-US" sz="1138" b="1" kern="100" dirty="0">
                  <a:solidFill>
                    <a:srgbClr val="FF0066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QR</a:t>
              </a:r>
              <a:r>
                <a:rPr lang="ja-JP" altLang="en-US" sz="1138" b="1" kern="100" dirty="0">
                  <a:solidFill>
                    <a:srgbClr val="FF0066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ｺｰﾄﾞ</a:t>
              </a:r>
              <a:endParaRPr lang="ja-JP" altLang="en-US" sz="1300" kern="1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C3E65AA9-890B-4CA8-BE96-55256683C2AD}"/>
              </a:ext>
            </a:extLst>
          </p:cNvPr>
          <p:cNvGrpSpPr/>
          <p:nvPr/>
        </p:nvGrpSpPr>
        <p:grpSpPr>
          <a:xfrm>
            <a:off x="633056" y="1406157"/>
            <a:ext cx="2775760" cy="1981994"/>
            <a:chOff x="640145" y="1237904"/>
            <a:chExt cx="2775760" cy="1981994"/>
          </a:xfrm>
        </p:grpSpPr>
        <p:grpSp>
          <p:nvGrpSpPr>
            <p:cNvPr id="27" name="グループ化 26">
              <a:extLst>
                <a:ext uri="{FF2B5EF4-FFF2-40B4-BE49-F238E27FC236}">
                  <a16:creationId xmlns:a16="http://schemas.microsoft.com/office/drawing/2014/main" id="{CA041291-21BD-4400-B013-D0B700408273}"/>
                </a:ext>
              </a:extLst>
            </p:cNvPr>
            <p:cNvGrpSpPr/>
            <p:nvPr/>
          </p:nvGrpSpPr>
          <p:grpSpPr>
            <a:xfrm>
              <a:off x="640145" y="1237904"/>
              <a:ext cx="2775760" cy="1981994"/>
              <a:chOff x="215560" y="2069336"/>
              <a:chExt cx="3452143" cy="2416779"/>
            </a:xfrm>
          </p:grpSpPr>
          <p:sp>
            <p:nvSpPr>
              <p:cNvPr id="19" name="四角形: 角を丸くする 18">
                <a:extLst>
                  <a:ext uri="{FF2B5EF4-FFF2-40B4-BE49-F238E27FC236}">
                    <a16:creationId xmlns:a16="http://schemas.microsoft.com/office/drawing/2014/main" id="{9B793966-B107-4C26-9DD3-B71480EDFDAA}"/>
                  </a:ext>
                </a:extLst>
              </p:cNvPr>
              <p:cNvSpPr/>
              <p:nvPr/>
            </p:nvSpPr>
            <p:spPr>
              <a:xfrm>
                <a:off x="215560" y="2069336"/>
                <a:ext cx="3421607" cy="2416779"/>
              </a:xfrm>
              <a:prstGeom prst="roundRect">
                <a:avLst/>
              </a:prstGeom>
              <a:solidFill>
                <a:srgbClr val="FFFFCC"/>
              </a:solidFill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463"/>
              </a:p>
            </p:txBody>
          </p:sp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D7BB273D-2149-4ED8-9A3B-2C10AF17723C}"/>
                  </a:ext>
                </a:extLst>
              </p:cNvPr>
              <p:cNvSpPr txBox="1"/>
              <p:nvPr/>
            </p:nvSpPr>
            <p:spPr>
              <a:xfrm>
                <a:off x="261028" y="2196415"/>
                <a:ext cx="3406675" cy="38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463" b="1" dirty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①サックス講座　</a:t>
                </a:r>
                <a:r>
                  <a:rPr lang="en-US" altLang="ja-JP" sz="1463" b="1" dirty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9/13</a:t>
                </a:r>
                <a:endParaRPr lang="ja-JP" altLang="ja-JP" sz="1463" b="1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11B81DA7-4300-4D14-A315-46ED220486CC}"/>
                  </a:ext>
                </a:extLst>
              </p:cNvPr>
              <p:cNvSpPr txBox="1"/>
              <p:nvPr/>
            </p:nvSpPr>
            <p:spPr>
              <a:xfrm>
                <a:off x="652089" y="2557628"/>
                <a:ext cx="2540044" cy="326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138" b="1" dirty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時間　 ９</a:t>
                </a:r>
                <a:r>
                  <a:rPr lang="ja-JP" altLang="en-US" sz="1138" b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：</a:t>
                </a:r>
                <a:r>
                  <a:rPr lang="en-US" altLang="ja-JP" sz="1138" b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30</a:t>
                </a:r>
                <a:r>
                  <a:rPr lang="ja-JP" altLang="en-US" sz="1138" b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～</a:t>
                </a:r>
                <a:r>
                  <a:rPr lang="en-US" altLang="ja-JP" sz="1138" b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1</a:t>
                </a:r>
                <a:r>
                  <a:rPr lang="ja-JP" altLang="en-US" sz="1138" b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１：</a:t>
                </a:r>
                <a:r>
                  <a:rPr lang="en-US" altLang="ja-JP" sz="1138" b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00</a:t>
                </a:r>
              </a:p>
            </p:txBody>
          </p:sp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BD7BCE94-3602-4B62-8090-5271FD32587C}"/>
                  </a:ext>
                </a:extLst>
              </p:cNvPr>
              <p:cNvSpPr txBox="1"/>
              <p:nvPr/>
            </p:nvSpPr>
            <p:spPr>
              <a:xfrm>
                <a:off x="661656" y="2844138"/>
                <a:ext cx="2499362" cy="326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138" b="1" dirty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場所　 市民ギャラリー</a:t>
                </a:r>
                <a:endParaRPr lang="en-US" altLang="ja-JP" sz="1138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p:grpSp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90F2F272-D5A4-4DA6-BE98-50A8BC79F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090" y="2119192"/>
              <a:ext cx="2315980" cy="1052288"/>
            </a:xfrm>
            <a:prstGeom prst="rect">
              <a:avLst/>
            </a:prstGeom>
            <a:effectLst>
              <a:softEdge rad="101600"/>
            </a:effectLst>
          </p:spPr>
        </p:pic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E7916E71-90F6-4E26-B902-C1ACC0277532}"/>
              </a:ext>
            </a:extLst>
          </p:cNvPr>
          <p:cNvGrpSpPr/>
          <p:nvPr/>
        </p:nvGrpSpPr>
        <p:grpSpPr>
          <a:xfrm>
            <a:off x="636211" y="3553128"/>
            <a:ext cx="3025256" cy="1981994"/>
            <a:chOff x="637708" y="3491222"/>
            <a:chExt cx="3025256" cy="1981994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8D1397D7-E570-4A13-B2CB-209C5A7CFE9A}"/>
                </a:ext>
              </a:extLst>
            </p:cNvPr>
            <p:cNvGrpSpPr/>
            <p:nvPr/>
          </p:nvGrpSpPr>
          <p:grpSpPr>
            <a:xfrm>
              <a:off x="637708" y="3491222"/>
              <a:ext cx="3025256" cy="1981994"/>
              <a:chOff x="64021" y="4082663"/>
              <a:chExt cx="2944429" cy="1981994"/>
            </a:xfrm>
          </p:grpSpPr>
          <p:sp>
            <p:nvSpPr>
              <p:cNvPr id="31" name="四角形: 角を丸くする 30">
                <a:extLst>
                  <a:ext uri="{FF2B5EF4-FFF2-40B4-BE49-F238E27FC236}">
                    <a16:creationId xmlns:a16="http://schemas.microsoft.com/office/drawing/2014/main" id="{853E03B0-47F3-4E5F-BC8E-5A54FDB53CEC}"/>
                  </a:ext>
                </a:extLst>
              </p:cNvPr>
              <p:cNvSpPr/>
              <p:nvPr/>
            </p:nvSpPr>
            <p:spPr>
              <a:xfrm>
                <a:off x="72564" y="4082663"/>
                <a:ext cx="2666018" cy="1981994"/>
              </a:xfrm>
              <a:prstGeom prst="roundRect">
                <a:avLst/>
              </a:prstGeom>
              <a:solidFill>
                <a:srgbClr val="FFFFCC"/>
              </a:solidFill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463"/>
              </a:p>
            </p:txBody>
          </p:sp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37D1130A-4501-4519-8354-ECFD879277AE}"/>
                  </a:ext>
                </a:extLst>
              </p:cNvPr>
              <p:cNvSpPr txBox="1"/>
              <p:nvPr/>
            </p:nvSpPr>
            <p:spPr>
              <a:xfrm>
                <a:off x="64021" y="4187328"/>
                <a:ext cx="2807489" cy="317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463" b="1" dirty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②トランペット講座　</a:t>
                </a:r>
                <a:r>
                  <a:rPr lang="en-US" altLang="ja-JP" sz="1463" b="1" dirty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9/13</a:t>
                </a:r>
                <a:r>
                  <a:rPr lang="ja-JP" altLang="en-US" sz="1463" b="1" dirty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　</a:t>
                </a:r>
                <a:endParaRPr lang="ja-JP" altLang="ja-JP" sz="1463" b="1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B34DEE62-3DD5-4853-AE86-3A372B0A5115}"/>
                  </a:ext>
                </a:extLst>
              </p:cNvPr>
              <p:cNvSpPr txBox="1"/>
              <p:nvPr/>
            </p:nvSpPr>
            <p:spPr>
              <a:xfrm>
                <a:off x="444498" y="4486422"/>
                <a:ext cx="2563952" cy="267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138" b="1" dirty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時間　 </a:t>
                </a:r>
                <a:r>
                  <a:rPr lang="en-US" altLang="ja-JP" sz="1138" b="1" dirty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13</a:t>
                </a:r>
                <a:r>
                  <a:rPr lang="ja-JP" altLang="en-US" sz="1138" b="1" dirty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：</a:t>
                </a:r>
                <a:r>
                  <a:rPr lang="en-US" altLang="ja-JP" sz="1138" b="1" dirty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30</a:t>
                </a:r>
                <a:r>
                  <a:rPr lang="ja-JP" altLang="en-US" sz="1138" b="1" dirty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～</a:t>
                </a:r>
                <a:r>
                  <a:rPr lang="en-US" altLang="ja-JP" sz="1138" b="1" dirty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15</a:t>
                </a:r>
                <a:r>
                  <a:rPr lang="ja-JP" altLang="en-US" sz="1138" b="1" dirty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：</a:t>
                </a:r>
                <a:r>
                  <a:rPr lang="en-US" altLang="ja-JP" sz="1138" b="1" dirty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00</a:t>
                </a:r>
              </a:p>
            </p:txBody>
          </p:sp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A6D1B306-1B49-4108-9FB0-F499EF1DA43E}"/>
                  </a:ext>
                </a:extLst>
              </p:cNvPr>
              <p:cNvSpPr txBox="1"/>
              <p:nvPr/>
            </p:nvSpPr>
            <p:spPr>
              <a:xfrm>
                <a:off x="444498" y="4724804"/>
                <a:ext cx="2030729" cy="267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138" b="1" dirty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場所　 昭林公民館</a:t>
                </a:r>
                <a:endParaRPr lang="en-US" altLang="ja-JP" sz="1138" b="1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p:grpSp>
        <p:pic>
          <p:nvPicPr>
            <p:cNvPr id="45" name="図 44">
              <a:extLst>
                <a:ext uri="{FF2B5EF4-FFF2-40B4-BE49-F238E27FC236}">
                  <a16:creationId xmlns:a16="http://schemas.microsoft.com/office/drawing/2014/main" id="{BFDA709B-1094-4327-A5E6-94E1457C14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861" y="4359302"/>
              <a:ext cx="2656803" cy="1082034"/>
            </a:xfrm>
            <a:prstGeom prst="rect">
              <a:avLst/>
            </a:prstGeom>
            <a:effectLst>
              <a:softEdge rad="101600"/>
            </a:effectLst>
          </p:spPr>
        </p:pic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7577BE79-DFF1-4CB2-AADB-1DAB6C3A0A8F}"/>
              </a:ext>
            </a:extLst>
          </p:cNvPr>
          <p:cNvGrpSpPr/>
          <p:nvPr/>
        </p:nvGrpSpPr>
        <p:grpSpPr>
          <a:xfrm>
            <a:off x="3541675" y="1423702"/>
            <a:ext cx="3236539" cy="1994349"/>
            <a:chOff x="3535615" y="1449587"/>
            <a:chExt cx="3236539" cy="1906696"/>
          </a:xfrm>
        </p:grpSpPr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8BEF02C8-D69C-4675-BEA2-A616A0DD35CA}"/>
                </a:ext>
              </a:extLst>
            </p:cNvPr>
            <p:cNvGrpSpPr/>
            <p:nvPr/>
          </p:nvGrpSpPr>
          <p:grpSpPr>
            <a:xfrm>
              <a:off x="3535615" y="1449587"/>
              <a:ext cx="3236539" cy="1906696"/>
              <a:chOff x="577167" y="2204720"/>
              <a:chExt cx="3983433" cy="2324964"/>
            </a:xfrm>
          </p:grpSpPr>
          <p:sp>
            <p:nvSpPr>
              <p:cNvPr id="37" name="四角形: 角を丸くする 36">
                <a:extLst>
                  <a:ext uri="{FF2B5EF4-FFF2-40B4-BE49-F238E27FC236}">
                    <a16:creationId xmlns:a16="http://schemas.microsoft.com/office/drawing/2014/main" id="{92A20F50-613E-41EE-9692-BF4B6C11F7A3}"/>
                  </a:ext>
                </a:extLst>
              </p:cNvPr>
              <p:cNvSpPr/>
              <p:nvPr/>
            </p:nvSpPr>
            <p:spPr>
              <a:xfrm>
                <a:off x="784203" y="2204720"/>
                <a:ext cx="3434274" cy="2324964"/>
              </a:xfrm>
              <a:prstGeom prst="roundRect">
                <a:avLst/>
              </a:prstGeom>
              <a:solidFill>
                <a:srgbClr val="FFFFCC"/>
              </a:solidFill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463"/>
              </a:p>
            </p:txBody>
          </p:sp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31433375-4DB0-4931-90BB-B341CC926981}"/>
                  </a:ext>
                </a:extLst>
              </p:cNvPr>
              <p:cNvSpPr txBox="1"/>
              <p:nvPr/>
            </p:nvSpPr>
            <p:spPr>
              <a:xfrm>
                <a:off x="577167" y="2320870"/>
                <a:ext cx="3983433" cy="38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463" b="1" dirty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③クラリネット講座　</a:t>
                </a:r>
                <a:r>
                  <a:rPr lang="en-US" altLang="ja-JP" sz="1463" b="1" dirty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9/27</a:t>
                </a:r>
                <a:endParaRPr lang="ja-JP" altLang="ja-JP" sz="1463" b="1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CCA204B7-1D41-4811-BFB5-D5ED1E2D97FB}"/>
                  </a:ext>
                </a:extLst>
              </p:cNvPr>
              <p:cNvSpPr txBox="1"/>
              <p:nvPr/>
            </p:nvSpPr>
            <p:spPr>
              <a:xfrm>
                <a:off x="1289584" y="2730653"/>
                <a:ext cx="3155635" cy="326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138" b="1" dirty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時間　 </a:t>
                </a:r>
                <a:r>
                  <a:rPr lang="en-US" altLang="ja-JP" sz="1138" b="1" dirty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13</a:t>
                </a:r>
                <a:r>
                  <a:rPr lang="ja-JP" altLang="en-US" sz="1138" b="1" dirty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：</a:t>
                </a:r>
                <a:r>
                  <a:rPr lang="en-US" altLang="ja-JP" sz="1138" b="1" dirty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30</a:t>
                </a:r>
                <a:r>
                  <a:rPr lang="ja-JP" altLang="en-US" sz="1138" b="1" dirty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～</a:t>
                </a:r>
                <a:r>
                  <a:rPr lang="en-US" altLang="ja-JP" sz="1138" b="1" dirty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15</a:t>
                </a:r>
                <a:r>
                  <a:rPr lang="ja-JP" altLang="en-US" sz="1138" b="1" dirty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：</a:t>
                </a:r>
                <a:r>
                  <a:rPr lang="en-US" altLang="ja-JP" sz="1138" b="1" dirty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00</a:t>
                </a:r>
              </a:p>
            </p:txBody>
          </p:sp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1C4695CF-255F-4E5A-921B-9B9A4D06003E}"/>
                  </a:ext>
                </a:extLst>
              </p:cNvPr>
              <p:cNvSpPr txBox="1"/>
              <p:nvPr/>
            </p:nvSpPr>
            <p:spPr>
              <a:xfrm>
                <a:off x="1283241" y="3018989"/>
                <a:ext cx="2499360" cy="326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138" b="1" dirty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場所　 安祥公民館</a:t>
                </a:r>
                <a:endParaRPr lang="en-US" altLang="ja-JP" sz="1138" b="1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p:grpSp>
        <p:pic>
          <p:nvPicPr>
            <p:cNvPr id="47" name="図 46">
              <a:extLst>
                <a:ext uri="{FF2B5EF4-FFF2-40B4-BE49-F238E27FC236}">
                  <a16:creationId xmlns:a16="http://schemas.microsoft.com/office/drawing/2014/main" id="{EBE3CFCE-DA80-4328-AC02-126B00491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9358" y="2312520"/>
              <a:ext cx="1965398" cy="1007205"/>
            </a:xfrm>
            <a:prstGeom prst="rect">
              <a:avLst/>
            </a:prstGeom>
            <a:effectLst>
              <a:softEdge rad="101600"/>
            </a:effectLst>
          </p:spPr>
        </p:pic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14EB8398-7D67-45C8-B3DA-2827701BF355}"/>
              </a:ext>
            </a:extLst>
          </p:cNvPr>
          <p:cNvGrpSpPr/>
          <p:nvPr/>
        </p:nvGrpSpPr>
        <p:grpSpPr>
          <a:xfrm>
            <a:off x="6781249" y="1423702"/>
            <a:ext cx="2836979" cy="1984968"/>
            <a:chOff x="6703425" y="1454293"/>
            <a:chExt cx="2836979" cy="1865432"/>
          </a:xfrm>
        </p:grpSpPr>
        <p:grpSp>
          <p:nvGrpSpPr>
            <p:cNvPr id="60" name="グループ化 59">
              <a:extLst>
                <a:ext uri="{FF2B5EF4-FFF2-40B4-BE49-F238E27FC236}">
                  <a16:creationId xmlns:a16="http://schemas.microsoft.com/office/drawing/2014/main" id="{495740F8-C6F7-4D83-858B-09DC3201B7A8}"/>
                </a:ext>
              </a:extLst>
            </p:cNvPr>
            <p:cNvGrpSpPr/>
            <p:nvPr/>
          </p:nvGrpSpPr>
          <p:grpSpPr>
            <a:xfrm>
              <a:off x="6703425" y="1454293"/>
              <a:ext cx="2836979" cy="1865432"/>
              <a:chOff x="465793" y="2378847"/>
              <a:chExt cx="3491666" cy="2274649"/>
            </a:xfrm>
          </p:grpSpPr>
          <p:sp>
            <p:nvSpPr>
              <p:cNvPr id="61" name="四角形: 角を丸くする 60">
                <a:extLst>
                  <a:ext uri="{FF2B5EF4-FFF2-40B4-BE49-F238E27FC236}">
                    <a16:creationId xmlns:a16="http://schemas.microsoft.com/office/drawing/2014/main" id="{721E9497-DFBF-4144-A896-407E0753D3AF}"/>
                  </a:ext>
                </a:extLst>
              </p:cNvPr>
              <p:cNvSpPr/>
              <p:nvPr/>
            </p:nvSpPr>
            <p:spPr>
              <a:xfrm>
                <a:off x="465793" y="2378847"/>
                <a:ext cx="3046131" cy="2274649"/>
              </a:xfrm>
              <a:prstGeom prst="roundRect">
                <a:avLst/>
              </a:prstGeom>
              <a:solidFill>
                <a:srgbClr val="FFFFCC"/>
              </a:solidFill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463"/>
              </a:p>
            </p:txBody>
          </p:sp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3DEF732F-9547-4736-95FD-A9E740F41621}"/>
                  </a:ext>
                </a:extLst>
              </p:cNvPr>
              <p:cNvSpPr txBox="1"/>
              <p:nvPr/>
            </p:nvSpPr>
            <p:spPr>
              <a:xfrm>
                <a:off x="516737" y="2496790"/>
                <a:ext cx="3046130" cy="38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463" b="1" dirty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⑤フルート講座　</a:t>
                </a:r>
                <a:r>
                  <a:rPr lang="en-US" altLang="ja-JP" sz="1463" b="1" dirty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9/27</a:t>
                </a:r>
                <a:endParaRPr lang="ja-JP" altLang="ja-JP" sz="1463" b="1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C6F3A1AC-881E-491F-88C1-8E35BC49302D}"/>
                  </a:ext>
                </a:extLst>
              </p:cNvPr>
              <p:cNvSpPr txBox="1"/>
              <p:nvPr/>
            </p:nvSpPr>
            <p:spPr>
              <a:xfrm>
                <a:off x="801825" y="2876205"/>
                <a:ext cx="3155634" cy="326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138" b="1" dirty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時間　 </a:t>
                </a:r>
                <a:r>
                  <a:rPr lang="en-US" altLang="ja-JP" sz="1138" b="1" dirty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9</a:t>
                </a:r>
                <a:r>
                  <a:rPr lang="ja-JP" altLang="en-US" sz="1138" b="1" dirty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：</a:t>
                </a:r>
                <a:r>
                  <a:rPr lang="en-US" altLang="ja-JP" sz="1138" b="1" dirty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30</a:t>
                </a:r>
                <a:r>
                  <a:rPr lang="ja-JP" altLang="en-US" sz="1138" b="1" dirty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～</a:t>
                </a:r>
                <a:r>
                  <a:rPr lang="en-US" altLang="ja-JP" sz="1138" b="1" dirty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11</a:t>
                </a:r>
                <a:r>
                  <a:rPr lang="ja-JP" altLang="en-US" sz="1138" b="1" dirty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：</a:t>
                </a:r>
                <a:r>
                  <a:rPr lang="en-US" altLang="ja-JP" sz="1138" b="1" dirty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00</a:t>
                </a:r>
              </a:p>
            </p:txBody>
          </p:sp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2D4432D2-C091-4C43-A314-71E98EB0BE38}"/>
                  </a:ext>
                </a:extLst>
              </p:cNvPr>
              <p:cNvSpPr txBox="1"/>
              <p:nvPr/>
            </p:nvSpPr>
            <p:spPr>
              <a:xfrm>
                <a:off x="801825" y="3147926"/>
                <a:ext cx="2499360" cy="539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138" b="1" dirty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場所　 安祥公民館</a:t>
                </a:r>
                <a:endParaRPr lang="en-US" altLang="ja-JP" sz="1138" b="1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endParaRPr lang="en-US" altLang="ja-JP" sz="1138" b="1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p:grpSp>
        <p:pic>
          <p:nvPicPr>
            <p:cNvPr id="52" name="図 51">
              <a:extLst>
                <a:ext uri="{FF2B5EF4-FFF2-40B4-BE49-F238E27FC236}">
                  <a16:creationId xmlns:a16="http://schemas.microsoft.com/office/drawing/2014/main" id="{FDAD5DBD-F6D3-4033-A385-D1D8552F4A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8952" y="2353899"/>
              <a:ext cx="2315028" cy="874784"/>
            </a:xfrm>
            <a:prstGeom prst="rect">
              <a:avLst/>
            </a:prstGeom>
            <a:effectLst>
              <a:softEdge rad="114300"/>
            </a:effectLst>
          </p:spPr>
        </p:pic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33EDC72-A4DD-4521-857C-085B660C368F}"/>
              </a:ext>
            </a:extLst>
          </p:cNvPr>
          <p:cNvSpPr txBox="1"/>
          <p:nvPr/>
        </p:nvSpPr>
        <p:spPr>
          <a:xfrm>
            <a:off x="5839789" y="3895397"/>
            <a:ext cx="1178091" cy="984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F4567C32-2F8E-4712-A72C-A2404078AC99}"/>
              </a:ext>
            </a:extLst>
          </p:cNvPr>
          <p:cNvGrpSpPr/>
          <p:nvPr/>
        </p:nvGrpSpPr>
        <p:grpSpPr>
          <a:xfrm>
            <a:off x="3621669" y="3576834"/>
            <a:ext cx="3618055" cy="1986614"/>
            <a:chOff x="3660234" y="3486602"/>
            <a:chExt cx="3618055" cy="1986614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C0CD73BE-20F1-472E-9891-58A3DFA8325F}"/>
                </a:ext>
              </a:extLst>
            </p:cNvPr>
            <p:cNvGrpSpPr/>
            <p:nvPr/>
          </p:nvGrpSpPr>
          <p:grpSpPr>
            <a:xfrm>
              <a:off x="3662852" y="3486602"/>
              <a:ext cx="3615437" cy="1986614"/>
              <a:chOff x="3112657" y="2977460"/>
              <a:chExt cx="3615437" cy="2101314"/>
            </a:xfrm>
          </p:grpSpPr>
          <p:grpSp>
            <p:nvGrpSpPr>
              <p:cNvPr id="51" name="グループ化 50">
                <a:extLst>
                  <a:ext uri="{FF2B5EF4-FFF2-40B4-BE49-F238E27FC236}">
                    <a16:creationId xmlns:a16="http://schemas.microsoft.com/office/drawing/2014/main" id="{9F335DB5-E137-4A5C-A33B-C14535A38A87}"/>
                  </a:ext>
                </a:extLst>
              </p:cNvPr>
              <p:cNvGrpSpPr/>
              <p:nvPr/>
            </p:nvGrpSpPr>
            <p:grpSpPr>
              <a:xfrm>
                <a:off x="3112657" y="2977460"/>
                <a:ext cx="3615437" cy="2101314"/>
                <a:chOff x="827364" y="2136915"/>
                <a:chExt cx="4409610" cy="2562274"/>
              </a:xfrm>
            </p:grpSpPr>
            <p:sp>
              <p:nvSpPr>
                <p:cNvPr id="53" name="四角形: 角を丸くする 52">
                  <a:extLst>
                    <a:ext uri="{FF2B5EF4-FFF2-40B4-BE49-F238E27FC236}">
                      <a16:creationId xmlns:a16="http://schemas.microsoft.com/office/drawing/2014/main" id="{08B2EEA9-E6F7-468A-9B81-50B67451FD9F}"/>
                    </a:ext>
                  </a:extLst>
                </p:cNvPr>
                <p:cNvSpPr/>
                <p:nvPr/>
              </p:nvSpPr>
              <p:spPr>
                <a:xfrm>
                  <a:off x="827364" y="2136915"/>
                  <a:ext cx="4409610" cy="2562274"/>
                </a:xfrm>
                <a:prstGeom prst="roundRect">
                  <a:avLst/>
                </a:prstGeom>
                <a:solidFill>
                  <a:srgbClr val="FFFFCC"/>
                </a:solidFill>
                <a:ln>
                  <a:solidFill>
                    <a:srgbClr val="FF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463" dirty="0"/>
                </a:p>
              </p:txBody>
            </p:sp>
            <p:sp>
              <p:nvSpPr>
                <p:cNvPr id="54" name="テキスト ボックス 53">
                  <a:extLst>
                    <a:ext uri="{FF2B5EF4-FFF2-40B4-BE49-F238E27FC236}">
                      <a16:creationId xmlns:a16="http://schemas.microsoft.com/office/drawing/2014/main" id="{594D003A-C784-4106-8511-6EE7AAA3039C}"/>
                    </a:ext>
                  </a:extLst>
                </p:cNvPr>
                <p:cNvSpPr txBox="1"/>
                <p:nvPr/>
              </p:nvSpPr>
              <p:spPr>
                <a:xfrm>
                  <a:off x="872839" y="2313501"/>
                  <a:ext cx="3418947" cy="4094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1463" b="1" dirty="0">
                      <a:solidFill>
                        <a:prstClr val="black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④パーカッション講座　</a:t>
                  </a:r>
                  <a:r>
                    <a:rPr lang="en-US" altLang="ja-JP" sz="1463" b="1" dirty="0">
                      <a:solidFill>
                        <a:prstClr val="black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9/13</a:t>
                  </a:r>
                </a:p>
              </p:txBody>
            </p:sp>
            <p:sp>
              <p:nvSpPr>
                <p:cNvPr id="56" name="テキスト ボックス 55">
                  <a:extLst>
                    <a:ext uri="{FF2B5EF4-FFF2-40B4-BE49-F238E27FC236}">
                      <a16:creationId xmlns:a16="http://schemas.microsoft.com/office/drawing/2014/main" id="{10784DBD-FF03-4D1D-8E74-7E05C40D1815}"/>
                    </a:ext>
                  </a:extLst>
                </p:cNvPr>
                <p:cNvSpPr txBox="1"/>
                <p:nvPr/>
              </p:nvSpPr>
              <p:spPr>
                <a:xfrm>
                  <a:off x="1188458" y="2807450"/>
                  <a:ext cx="2683459" cy="3261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1138" b="1" dirty="0">
                      <a:solidFill>
                        <a:prstClr val="black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時間　</a:t>
                  </a:r>
                  <a:r>
                    <a:rPr lang="en-US" altLang="ja-JP" sz="1138" b="1" dirty="0">
                      <a:solidFill>
                        <a:prstClr val="black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13</a:t>
                  </a:r>
                  <a:r>
                    <a:rPr lang="ja-JP" altLang="en-US" sz="1138" b="1" dirty="0">
                      <a:solidFill>
                        <a:prstClr val="black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：</a:t>
                  </a:r>
                  <a:r>
                    <a:rPr lang="en-US" altLang="ja-JP" sz="1138" b="1" dirty="0">
                      <a:solidFill>
                        <a:prstClr val="black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30</a:t>
                  </a:r>
                  <a:r>
                    <a:rPr lang="ja-JP" altLang="en-US" sz="1138" b="1" dirty="0">
                      <a:solidFill>
                        <a:prstClr val="black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～</a:t>
                  </a:r>
                  <a:r>
                    <a:rPr lang="en-US" altLang="ja-JP" sz="1138" b="1" dirty="0">
                      <a:solidFill>
                        <a:prstClr val="black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15</a:t>
                  </a:r>
                  <a:r>
                    <a:rPr lang="ja-JP" altLang="en-US" sz="1138" b="1" dirty="0">
                      <a:solidFill>
                        <a:prstClr val="black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：</a:t>
                  </a:r>
                  <a:r>
                    <a:rPr lang="en-US" altLang="ja-JP" sz="1138" b="1" dirty="0">
                      <a:solidFill>
                        <a:prstClr val="black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00</a:t>
                  </a:r>
                </a:p>
              </p:txBody>
            </p:sp>
            <p:sp>
              <p:nvSpPr>
                <p:cNvPr id="57" name="テキスト ボックス 56">
                  <a:extLst>
                    <a:ext uri="{FF2B5EF4-FFF2-40B4-BE49-F238E27FC236}">
                      <a16:creationId xmlns:a16="http://schemas.microsoft.com/office/drawing/2014/main" id="{421E6A04-90C5-4AC7-8C0D-AEA38ACE2DDB}"/>
                    </a:ext>
                  </a:extLst>
                </p:cNvPr>
                <p:cNvSpPr txBox="1"/>
                <p:nvPr/>
              </p:nvSpPr>
              <p:spPr>
                <a:xfrm>
                  <a:off x="1184335" y="3106220"/>
                  <a:ext cx="2499360" cy="3261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1138" b="1" dirty="0">
                      <a:solidFill>
                        <a:prstClr val="black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場所 　昭林公民館</a:t>
                  </a:r>
                  <a:endParaRPr lang="en-US" altLang="ja-JP" sz="1138" b="1" dirty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endParaRPr>
                </a:p>
              </p:txBody>
            </p:sp>
          </p:grpSp>
          <p:sp>
            <p:nvSpPr>
              <p:cNvPr id="118" name="テキスト ボックス 2">
                <a:extLst>
                  <a:ext uri="{FF2B5EF4-FFF2-40B4-BE49-F238E27FC236}">
                    <a16:creationId xmlns:a16="http://schemas.microsoft.com/office/drawing/2014/main" id="{338E666C-56D1-4DC8-8857-A910E45184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76710" y="4755940"/>
                <a:ext cx="1759602" cy="276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74295" tIns="37148" rIns="74295" bIns="37148" anchor="t" anchorCtr="0">
                <a:noAutofit/>
              </a:bodyPr>
              <a:lstStyle/>
              <a:p>
                <a:pPr indent="92869" algn="r"/>
                <a:r>
                  <a:rPr lang="ja-JP" altLang="en-US" sz="1050" b="1" kern="100" dirty="0">
                    <a:latin typeface="游明朝" panose="02020400000000000000" pitchFamily="18" charset="-128"/>
                    <a:ea typeface="游ゴシック Light" panose="020B0300000000000000" pitchFamily="50" charset="-128"/>
                    <a:cs typeface="Times New Roman" panose="02020603050405020304" pitchFamily="18" charset="0"/>
                  </a:rPr>
                  <a:t>（</a:t>
                </a:r>
                <a:r>
                  <a:rPr lang="en-US" altLang="ja-JP" sz="1050" b="1" kern="100" dirty="0">
                    <a:latin typeface="游明朝" panose="02020400000000000000" pitchFamily="18" charset="-128"/>
                    <a:ea typeface="游ゴシック Light" panose="020B0300000000000000" pitchFamily="50" charset="-128"/>
                    <a:cs typeface="Times New Roman" panose="02020603050405020304" pitchFamily="18" charset="0"/>
                  </a:rPr>
                  <a:t>※</a:t>
                </a:r>
                <a:r>
                  <a:rPr lang="ja-JP" altLang="en-US" sz="1050" b="1" kern="100" dirty="0">
                    <a:latin typeface="游明朝" panose="02020400000000000000" pitchFamily="18" charset="-128"/>
                    <a:ea typeface="游ゴシック Light" panose="020B0300000000000000" pitchFamily="50" charset="-128"/>
                    <a:cs typeface="Times New Roman" panose="02020603050405020304" pitchFamily="18" charset="0"/>
                  </a:rPr>
                  <a:t>）練習台パット見本</a:t>
                </a:r>
                <a:endParaRPr lang="ja-JP" altLang="en-US" sz="1050" kern="100" dirty="0"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49" name="図 48">
              <a:extLst>
                <a:ext uri="{FF2B5EF4-FFF2-40B4-BE49-F238E27FC236}">
                  <a16:creationId xmlns:a16="http://schemas.microsoft.com/office/drawing/2014/main" id="{038193E4-FB21-438C-B4C5-7D654C3B9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0234" y="4432254"/>
              <a:ext cx="2044678" cy="890381"/>
            </a:xfrm>
            <a:prstGeom prst="rect">
              <a:avLst/>
            </a:prstGeom>
            <a:effectLst>
              <a:softEdge rad="101600"/>
            </a:effectLst>
          </p:spPr>
        </p:pic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78D93C52-B0F9-4393-927D-0DC54F481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60691" y="4017203"/>
              <a:ext cx="731583" cy="944962"/>
            </a:xfrm>
            <a:prstGeom prst="rect">
              <a:avLst/>
            </a:prstGeom>
          </p:spPr>
        </p:pic>
      </p:grpSp>
      <p:pic>
        <p:nvPicPr>
          <p:cNvPr id="14" name="図 13">
            <a:extLst>
              <a:ext uri="{FF2B5EF4-FFF2-40B4-BE49-F238E27FC236}">
                <a16:creationId xmlns:a16="http://schemas.microsoft.com/office/drawing/2014/main" id="{636BB422-4B0F-4F53-B593-73FAB5EA71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178" y="4605015"/>
            <a:ext cx="855961" cy="85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946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1384</TotalTime>
  <Words>255</Words>
  <Application>Microsoft Office PowerPoint</Application>
  <PresentationFormat>A4 210 x 297 mm</PresentationFormat>
  <Paragraphs>36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BIZ UDPゴシック</vt:lpstr>
      <vt:lpstr>UD デジタル 教科書体 NK-B</vt:lpstr>
      <vt:lpstr>メイリオ</vt:lpstr>
      <vt:lpstr>游明朝</vt:lpstr>
      <vt:lpstr>Arial</vt:lpstr>
      <vt:lpstr>Calibri</vt:lpstr>
      <vt:lpstr>Calibri Light</vt:lpstr>
      <vt:lpstr>Century Gothic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平井 友理香</dc:creator>
  <cp:lastModifiedBy>清水　彩生</cp:lastModifiedBy>
  <cp:revision>198</cp:revision>
  <cp:lastPrinted>2025-03-27T00:09:15Z</cp:lastPrinted>
  <dcterms:created xsi:type="dcterms:W3CDTF">2024-08-12T07:22:18Z</dcterms:created>
  <dcterms:modified xsi:type="dcterms:W3CDTF">2026-05-12T07:01:34Z</dcterms:modified>
</cp:coreProperties>
</file>