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33"/>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00" d="100"/>
          <a:sy n="100" d="100"/>
        </p:scale>
        <p:origin x="1694" y="-979"/>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2879688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299789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4124791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37801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1239902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308384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1505150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2911163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2120856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2812590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8C326F-4871-4E12-A747-B3910983C273}" type="datetimeFigureOut">
              <a:rPr kumimoji="1" lang="ja-JP" altLang="en-US" smtClean="0"/>
              <a:t>2018/10/15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80330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18C326F-4871-4E12-A747-B3910983C273}" type="datetimeFigureOut">
              <a:rPr kumimoji="1" lang="ja-JP" altLang="en-US" smtClean="0"/>
              <a:t>2018/10/15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C29F5AF-65A1-44D1-9DA3-559B0F0E365B}" type="slidenum">
              <a:rPr kumimoji="1" lang="ja-JP" altLang="en-US" smtClean="0"/>
              <a:t>‹#›</a:t>
            </a:fld>
            <a:endParaRPr kumimoji="1" lang="ja-JP" altLang="en-US"/>
          </a:p>
        </p:txBody>
      </p:sp>
    </p:spTree>
    <p:extLst>
      <p:ext uri="{BB962C8B-B14F-4D97-AF65-F5344CB8AC3E}">
        <p14:creationId xmlns:p14="http://schemas.microsoft.com/office/powerpoint/2010/main" val="41119525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0A1F5EE6-67A4-4109-B77E-6EC83B479C68}"/>
              </a:ext>
            </a:extLst>
          </p:cNvPr>
          <p:cNvSpPr/>
          <p:nvPr/>
        </p:nvSpPr>
        <p:spPr>
          <a:xfrm>
            <a:off x="133350" y="109148"/>
            <a:ext cx="6617970" cy="1550951"/>
          </a:xfrm>
          <a:prstGeom prst="rect">
            <a:avLst/>
          </a:prstGeom>
          <a:noFill/>
          <a:ln w="38100">
            <a:solidFill>
              <a:srgbClr val="00CC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7" name="正方形/長方形 6">
            <a:extLst>
              <a:ext uri="{FF2B5EF4-FFF2-40B4-BE49-F238E27FC236}">
                <a16:creationId xmlns:a16="http://schemas.microsoft.com/office/drawing/2014/main" id="{34577071-2025-477F-AB9C-EB9AF9E3C0A8}"/>
              </a:ext>
            </a:extLst>
          </p:cNvPr>
          <p:cNvSpPr/>
          <p:nvPr/>
        </p:nvSpPr>
        <p:spPr>
          <a:xfrm>
            <a:off x="198120" y="176504"/>
            <a:ext cx="4267200" cy="1426740"/>
          </a:xfrm>
          <a:prstGeom prst="rect">
            <a:avLst/>
          </a:prstGeom>
          <a:solidFill>
            <a:srgbClr val="00CC00"/>
          </a:solidFill>
          <a:ln w="38100">
            <a:solidFill>
              <a:srgbClr val="00CC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pic>
        <p:nvPicPr>
          <p:cNvPr id="9" name="図 8">
            <a:extLst>
              <a:ext uri="{FF2B5EF4-FFF2-40B4-BE49-F238E27FC236}">
                <a16:creationId xmlns:a16="http://schemas.microsoft.com/office/drawing/2014/main" id="{9692C77F-C759-47FD-AF93-81BD75D97A4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530090" y="141070"/>
            <a:ext cx="2124506" cy="1133070"/>
          </a:xfrm>
          <a:prstGeom prst="rect">
            <a:avLst/>
          </a:prstGeom>
        </p:spPr>
      </p:pic>
      <p:sp>
        <p:nvSpPr>
          <p:cNvPr id="10" name="テキスト ボックス 9">
            <a:extLst>
              <a:ext uri="{FF2B5EF4-FFF2-40B4-BE49-F238E27FC236}">
                <a16:creationId xmlns:a16="http://schemas.microsoft.com/office/drawing/2014/main" id="{4C52A175-6141-4F62-A67E-7A863F0E9893}"/>
              </a:ext>
            </a:extLst>
          </p:cNvPr>
          <p:cNvSpPr txBox="1"/>
          <p:nvPr/>
        </p:nvSpPr>
        <p:spPr>
          <a:xfrm>
            <a:off x="180360" y="187040"/>
            <a:ext cx="3947160" cy="830997"/>
          </a:xfrm>
          <a:prstGeom prst="rect">
            <a:avLst/>
          </a:prstGeom>
          <a:noFill/>
        </p:spPr>
        <p:txBody>
          <a:bodyPr wrap="square" rtlCol="0">
            <a:spAutoFit/>
          </a:bodyPr>
          <a:lstStyle/>
          <a:p>
            <a:r>
              <a:rPr kumimoji="1" lang="ja-JP" altLang="en-US" sz="2400" b="1" dirty="0"/>
              <a:t>安城市</a:t>
            </a:r>
            <a:endParaRPr kumimoji="1" lang="en-US" altLang="ja-JP" sz="2400" b="1" dirty="0"/>
          </a:p>
          <a:p>
            <a:r>
              <a:rPr kumimoji="1" lang="ja-JP" altLang="en-US" sz="2400" b="1" dirty="0"/>
              <a:t>減災まちづくり研究会</a:t>
            </a:r>
          </a:p>
        </p:txBody>
      </p:sp>
      <p:sp>
        <p:nvSpPr>
          <p:cNvPr id="11" name="テキスト ボックス 10">
            <a:extLst>
              <a:ext uri="{FF2B5EF4-FFF2-40B4-BE49-F238E27FC236}">
                <a16:creationId xmlns:a16="http://schemas.microsoft.com/office/drawing/2014/main" id="{EB4583FE-4DA2-48DD-8761-7BC0FF7DEB17}"/>
              </a:ext>
            </a:extLst>
          </p:cNvPr>
          <p:cNvSpPr txBox="1"/>
          <p:nvPr/>
        </p:nvSpPr>
        <p:spPr>
          <a:xfrm>
            <a:off x="133350" y="944953"/>
            <a:ext cx="4465320" cy="584775"/>
          </a:xfrm>
          <a:prstGeom prst="rect">
            <a:avLst/>
          </a:prstGeom>
          <a:noFill/>
        </p:spPr>
        <p:txBody>
          <a:bodyPr wrap="square" rtlCol="0">
            <a:spAutoFit/>
          </a:bodyPr>
          <a:lstStyle/>
          <a:p>
            <a:pPr algn="ctr"/>
            <a:r>
              <a:rPr kumimoji="1" lang="ja-JP" altLang="en-US" sz="3200" b="1" dirty="0">
                <a:latin typeface="HG丸ｺﾞｼｯｸM-PRO" panose="020F0600000000000000" pitchFamily="50" charset="-128"/>
                <a:ea typeface="HG丸ｺﾞｼｯｸM-PRO" panose="020F0600000000000000" pitchFamily="50" charset="-128"/>
                <a:cs typeface="Times New Roman" panose="02020603050405020304" pitchFamily="18" charset="0"/>
              </a:rPr>
              <a:t>Ｎｅｗｓ Ｌｅｔｔｅｒ</a:t>
            </a:r>
          </a:p>
        </p:txBody>
      </p:sp>
      <p:sp>
        <p:nvSpPr>
          <p:cNvPr id="12" name="テキスト ボックス 11">
            <a:extLst>
              <a:ext uri="{FF2B5EF4-FFF2-40B4-BE49-F238E27FC236}">
                <a16:creationId xmlns:a16="http://schemas.microsoft.com/office/drawing/2014/main" id="{9504F1FC-4ABB-4CE6-9FD8-C09FDF57F0E0}"/>
              </a:ext>
            </a:extLst>
          </p:cNvPr>
          <p:cNvSpPr txBox="1"/>
          <p:nvPr/>
        </p:nvSpPr>
        <p:spPr>
          <a:xfrm>
            <a:off x="4463256" y="1107986"/>
            <a:ext cx="2418060" cy="577081"/>
          </a:xfrm>
          <a:prstGeom prst="rect">
            <a:avLst/>
          </a:prstGeom>
          <a:noFill/>
        </p:spPr>
        <p:txBody>
          <a:bodyPr wrap="square" rtlCol="0">
            <a:spAutoFit/>
          </a:bodyPr>
          <a:lstStyle/>
          <a:p>
            <a:r>
              <a:rPr kumimoji="1" lang="ja-JP" altLang="en-US" sz="1050" dirty="0">
                <a:latin typeface="+mn-ea"/>
              </a:rPr>
              <a:t>発行日：</a:t>
            </a:r>
            <a:r>
              <a:rPr kumimoji="1" lang="en-US" altLang="ja-JP" sz="1050" dirty="0">
                <a:latin typeface="+mn-ea"/>
              </a:rPr>
              <a:t>2018</a:t>
            </a:r>
            <a:r>
              <a:rPr kumimoji="1" lang="ja-JP" altLang="en-US" sz="1050" dirty="0">
                <a:latin typeface="+mn-ea"/>
              </a:rPr>
              <a:t>年</a:t>
            </a:r>
            <a:r>
              <a:rPr kumimoji="1" lang="en-US" altLang="ja-JP" sz="1050" dirty="0">
                <a:latin typeface="+mn-ea"/>
              </a:rPr>
              <a:t>10</a:t>
            </a:r>
            <a:r>
              <a:rPr kumimoji="1" lang="ja-JP" altLang="en-US" sz="1050" dirty="0" smtClean="0">
                <a:latin typeface="+mn-ea"/>
              </a:rPr>
              <a:t>月</a:t>
            </a:r>
            <a:r>
              <a:rPr kumimoji="1" lang="en-US" altLang="ja-JP" sz="1050" dirty="0" smtClean="0">
                <a:latin typeface="+mn-ea"/>
              </a:rPr>
              <a:t>15</a:t>
            </a:r>
            <a:r>
              <a:rPr kumimoji="1" lang="ja-JP" altLang="en-US" sz="1050" dirty="0" smtClean="0">
                <a:latin typeface="+mn-ea"/>
              </a:rPr>
              <a:t>日</a:t>
            </a:r>
            <a:endParaRPr kumimoji="1" lang="en-US" altLang="ja-JP" sz="1050" dirty="0">
              <a:latin typeface="+mn-ea"/>
            </a:endParaRPr>
          </a:p>
          <a:p>
            <a:r>
              <a:rPr kumimoji="1" lang="ja-JP" altLang="en-US" sz="1050" dirty="0">
                <a:latin typeface="+mn-ea"/>
              </a:rPr>
              <a:t>発行元：安城市役所 危機管理課</a:t>
            </a:r>
            <a:endParaRPr kumimoji="1" lang="en-US" altLang="ja-JP" sz="1050" dirty="0">
              <a:latin typeface="+mn-ea"/>
            </a:endParaRPr>
          </a:p>
          <a:p>
            <a:r>
              <a:rPr kumimoji="1" lang="ja-JP" altLang="en-US" sz="1050" dirty="0">
                <a:latin typeface="+mn-ea"/>
              </a:rPr>
              <a:t>　　　　愛知県安城市桜町</a:t>
            </a:r>
            <a:r>
              <a:rPr kumimoji="1" lang="en-US" altLang="ja-JP" sz="1050" dirty="0">
                <a:latin typeface="+mn-ea"/>
              </a:rPr>
              <a:t>18</a:t>
            </a:r>
            <a:r>
              <a:rPr kumimoji="1" lang="ja-JP" altLang="en-US" sz="1050" dirty="0">
                <a:latin typeface="+mn-ea"/>
              </a:rPr>
              <a:t>番</a:t>
            </a:r>
            <a:r>
              <a:rPr kumimoji="1" lang="en-US" altLang="ja-JP" sz="1050" dirty="0">
                <a:latin typeface="+mn-ea"/>
              </a:rPr>
              <a:t>23</a:t>
            </a:r>
            <a:r>
              <a:rPr kumimoji="1" lang="ja-JP" altLang="en-US" sz="1050" dirty="0">
                <a:latin typeface="+mn-ea"/>
              </a:rPr>
              <a:t>号</a:t>
            </a:r>
          </a:p>
        </p:txBody>
      </p:sp>
      <p:sp>
        <p:nvSpPr>
          <p:cNvPr id="13" name="楕円 12">
            <a:extLst>
              <a:ext uri="{FF2B5EF4-FFF2-40B4-BE49-F238E27FC236}">
                <a16:creationId xmlns:a16="http://schemas.microsoft.com/office/drawing/2014/main" id="{E86A5205-D274-4776-98CF-C114330D6E47}"/>
              </a:ext>
            </a:extLst>
          </p:cNvPr>
          <p:cNvSpPr>
            <a:spLocks noChangeAspect="1"/>
          </p:cNvSpPr>
          <p:nvPr/>
        </p:nvSpPr>
        <p:spPr>
          <a:xfrm>
            <a:off x="3478755" y="232058"/>
            <a:ext cx="900000" cy="900000"/>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14" name="テキスト ボックス 13">
            <a:extLst>
              <a:ext uri="{FF2B5EF4-FFF2-40B4-BE49-F238E27FC236}">
                <a16:creationId xmlns:a16="http://schemas.microsoft.com/office/drawing/2014/main" id="{947F1365-39F6-48DC-A7A7-8112BBD1F1AC}"/>
              </a:ext>
            </a:extLst>
          </p:cNvPr>
          <p:cNvSpPr txBox="1"/>
          <p:nvPr/>
        </p:nvSpPr>
        <p:spPr>
          <a:xfrm>
            <a:off x="3427430" y="438106"/>
            <a:ext cx="1005840" cy="584775"/>
          </a:xfrm>
          <a:prstGeom prst="rect">
            <a:avLst/>
          </a:prstGeom>
          <a:noFill/>
        </p:spPr>
        <p:txBody>
          <a:bodyPr wrap="square" rtlCol="0">
            <a:spAutoFit/>
          </a:bodyPr>
          <a:lstStyle/>
          <a:p>
            <a:pPr algn="ctr"/>
            <a:r>
              <a:rPr kumimoji="1" lang="en-US" altLang="ja-JP" sz="1400" b="1" dirty="0">
                <a:solidFill>
                  <a:srgbClr val="FF0000"/>
                </a:solidFill>
                <a:latin typeface="+mn-ea"/>
              </a:rPr>
              <a:t>Vol.</a:t>
            </a:r>
            <a:r>
              <a:rPr kumimoji="1" lang="en-US" altLang="ja-JP" sz="3200" b="1" spc="30" dirty="0">
                <a:solidFill>
                  <a:srgbClr val="FF0000"/>
                </a:solidFill>
                <a:latin typeface="HG丸ｺﾞｼｯｸM-PRO" panose="020F0600000000000000" pitchFamily="50" charset="-128"/>
                <a:ea typeface="HG丸ｺﾞｼｯｸM-PRO" panose="020F0600000000000000" pitchFamily="50" charset="-128"/>
              </a:rPr>
              <a:t>2</a:t>
            </a:r>
            <a:endParaRPr kumimoji="1" lang="ja-JP" altLang="en-US" sz="2000" b="1" spc="3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5" name="テキスト ボックス 14">
            <a:extLst>
              <a:ext uri="{FF2B5EF4-FFF2-40B4-BE49-F238E27FC236}">
                <a16:creationId xmlns:a16="http://schemas.microsoft.com/office/drawing/2014/main" id="{B8675E6D-2981-4EEC-9931-6E40622AB677}"/>
              </a:ext>
            </a:extLst>
          </p:cNvPr>
          <p:cNvSpPr txBox="1"/>
          <p:nvPr/>
        </p:nvSpPr>
        <p:spPr>
          <a:xfrm>
            <a:off x="3425835" y="299542"/>
            <a:ext cx="1005840" cy="261610"/>
          </a:xfrm>
          <a:prstGeom prst="rect">
            <a:avLst/>
          </a:prstGeom>
          <a:noFill/>
        </p:spPr>
        <p:txBody>
          <a:bodyPr wrap="square" rtlCol="0">
            <a:spAutoFit/>
          </a:bodyPr>
          <a:lstStyle/>
          <a:p>
            <a:pPr algn="ctr"/>
            <a:r>
              <a:rPr kumimoji="1" lang="en-US" altLang="ja-JP" sz="1100" dirty="0">
                <a:solidFill>
                  <a:srgbClr val="FF0000"/>
                </a:solidFill>
                <a:latin typeface="+mn-ea"/>
                <a:ea typeface="HG丸ｺﾞｼｯｸM-PRO" panose="020F0600000000000000" pitchFamily="50" charset="-128"/>
              </a:rPr>
              <a:t>2018</a:t>
            </a:r>
            <a:r>
              <a:rPr kumimoji="1" lang="ja-JP" altLang="en-US" sz="1100" dirty="0">
                <a:solidFill>
                  <a:srgbClr val="FF0000"/>
                </a:solidFill>
                <a:latin typeface="+mn-ea"/>
                <a:ea typeface="HG丸ｺﾞｼｯｸM-PRO" panose="020F0600000000000000" pitchFamily="50" charset="-128"/>
              </a:rPr>
              <a:t>年度</a:t>
            </a:r>
            <a:endParaRPr kumimoji="1" lang="ja-JP" altLang="en-US" sz="16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17" name="テキスト ボックス 16">
            <a:extLst>
              <a:ext uri="{FF2B5EF4-FFF2-40B4-BE49-F238E27FC236}">
                <a16:creationId xmlns:a16="http://schemas.microsoft.com/office/drawing/2014/main" id="{A8439C83-79C4-4073-9D9A-54932C355202}"/>
              </a:ext>
            </a:extLst>
          </p:cNvPr>
          <p:cNvSpPr txBox="1"/>
          <p:nvPr/>
        </p:nvSpPr>
        <p:spPr>
          <a:xfrm>
            <a:off x="133349" y="1695994"/>
            <a:ext cx="6617971" cy="738664"/>
          </a:xfrm>
          <a:prstGeom prst="rect">
            <a:avLst/>
          </a:prstGeom>
          <a:noFill/>
        </p:spPr>
        <p:txBody>
          <a:bodyPr wrap="square" rtlCol="0">
            <a:spAutoFit/>
          </a:bodyPr>
          <a:lstStyle/>
          <a:p>
            <a:r>
              <a:rPr kumimoji="1" lang="ja-JP" altLang="en-US" sz="2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第</a:t>
            </a:r>
            <a:r>
              <a:rPr kumimoji="1" lang="en-US" altLang="ja-JP" sz="2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2</a:t>
            </a:r>
            <a:r>
              <a:rPr kumimoji="1" lang="ja-JP" altLang="en-US" sz="2100" b="1" dirty="0">
                <a:latin typeface="HG丸ｺﾞｼｯｸM-PRO" panose="020F0600000000000000" pitchFamily="50" charset="-128"/>
                <a:ea typeface="HG丸ｺﾞｼｯｸM-PRO" panose="020F0600000000000000" pitchFamily="50" charset="-128"/>
                <a:cs typeface="Times New Roman" panose="02020603050405020304" pitchFamily="18" charset="0"/>
              </a:rPr>
              <a:t>回減災まちづくり研究会を開催。備蓄アンケート結果報告および推進プランの事例報告がありました。</a:t>
            </a:r>
          </a:p>
        </p:txBody>
      </p:sp>
      <p:sp>
        <p:nvSpPr>
          <p:cNvPr id="18" name="テキスト ボックス 17">
            <a:extLst>
              <a:ext uri="{FF2B5EF4-FFF2-40B4-BE49-F238E27FC236}">
                <a16:creationId xmlns:a16="http://schemas.microsoft.com/office/drawing/2014/main" id="{7C2C365C-EBE9-45EC-9B0E-681824FEFF52}"/>
              </a:ext>
            </a:extLst>
          </p:cNvPr>
          <p:cNvSpPr txBox="1"/>
          <p:nvPr/>
        </p:nvSpPr>
        <p:spPr>
          <a:xfrm>
            <a:off x="123282" y="2564169"/>
            <a:ext cx="3188115" cy="5386090"/>
          </a:xfrm>
          <a:prstGeom prst="rect">
            <a:avLst/>
          </a:prstGeom>
          <a:noFill/>
        </p:spPr>
        <p:txBody>
          <a:bodyPr wrap="square" rtlCol="0">
            <a:spAutoFit/>
          </a:bodyPr>
          <a:lstStyle/>
          <a:p>
            <a:pPr algn="just"/>
            <a:r>
              <a:rPr kumimoji="1" lang="ja-JP" altLang="en-US" sz="1200" dirty="0">
                <a:latin typeface="游明朝" panose="02020400000000000000" pitchFamily="18" charset="-128"/>
                <a:ea typeface="游明朝"/>
              </a:rPr>
              <a:t>　</a:t>
            </a:r>
            <a:r>
              <a:rPr kumimoji="1" lang="en-US" altLang="ja-JP" sz="1200" dirty="0">
                <a:latin typeface="游明朝" panose="02020400000000000000" pitchFamily="18" charset="-128"/>
                <a:ea typeface="游明朝"/>
              </a:rPr>
              <a:t>9</a:t>
            </a:r>
            <a:r>
              <a:rPr kumimoji="1" lang="ja-JP" altLang="en-US" sz="1200" dirty="0">
                <a:latin typeface="游明朝" panose="02020400000000000000" pitchFamily="18" charset="-128"/>
                <a:ea typeface="游明朝"/>
              </a:rPr>
              <a:t>月</a:t>
            </a:r>
            <a:r>
              <a:rPr kumimoji="1" lang="en-US" altLang="ja-JP" sz="1200" dirty="0">
                <a:latin typeface="游明朝" panose="02020400000000000000" pitchFamily="18" charset="-128"/>
                <a:ea typeface="游明朝"/>
              </a:rPr>
              <a:t>7</a:t>
            </a:r>
            <a:r>
              <a:rPr kumimoji="1" lang="ja-JP" altLang="en-US" sz="1200" dirty="0" smtClean="0">
                <a:latin typeface="游明朝" panose="02020400000000000000" pitchFamily="18" charset="-128"/>
                <a:ea typeface="游明朝"/>
              </a:rPr>
              <a:t>日</a:t>
            </a:r>
            <a:r>
              <a:rPr kumimoji="1" lang="ja-JP" altLang="en-US" sz="1200" dirty="0" smtClean="0">
                <a:effectLst>
                  <a:outerShdw blurRad="38100" dist="38100" dir="2700000" algn="tl">
                    <a:srgbClr val="000000">
                      <a:alpha val="43137"/>
                    </a:srgbClr>
                  </a:outerShdw>
                </a:effectLst>
                <a:latin typeface="游明朝" panose="02020400000000000000" pitchFamily="18" charset="-128"/>
                <a:ea typeface="游明朝"/>
              </a:rPr>
              <a:t>に</a:t>
            </a:r>
            <a:r>
              <a:rPr kumimoji="1" lang="ja-JP" altLang="en-US" sz="1200" dirty="0" smtClean="0">
                <a:latin typeface="游明朝" panose="02020400000000000000" pitchFamily="18" charset="-128"/>
                <a:ea typeface="游明朝"/>
              </a:rPr>
              <a:t>第</a:t>
            </a:r>
            <a:r>
              <a:rPr kumimoji="1" lang="en-US" altLang="ja-JP" sz="1200" dirty="0" smtClean="0">
                <a:latin typeface="游明朝" panose="02020400000000000000" pitchFamily="18" charset="-128"/>
                <a:ea typeface="游明朝"/>
              </a:rPr>
              <a:t>2</a:t>
            </a:r>
            <a:r>
              <a:rPr kumimoji="1" lang="ja-JP" altLang="en-US" sz="1200" dirty="0">
                <a:latin typeface="游明朝" panose="02020400000000000000" pitchFamily="18" charset="-128"/>
                <a:ea typeface="游明朝"/>
              </a:rPr>
              <a:t>回</a:t>
            </a:r>
            <a:r>
              <a:rPr kumimoji="1" lang="ja-JP" altLang="en-US" sz="1200" dirty="0" smtClean="0">
                <a:latin typeface="游明朝" panose="02020400000000000000" pitchFamily="18" charset="-128"/>
                <a:ea typeface="游明朝"/>
              </a:rPr>
              <a:t>研究会を開催しました。内容は、</a:t>
            </a:r>
            <a:r>
              <a:rPr kumimoji="1" lang="en-US" altLang="ja-JP" sz="1200" dirty="0" smtClean="0">
                <a:latin typeface="游明朝" panose="02020400000000000000" pitchFamily="18" charset="-128"/>
                <a:ea typeface="游明朝"/>
              </a:rPr>
              <a:t>8</a:t>
            </a:r>
            <a:r>
              <a:rPr kumimoji="1" lang="ja-JP" altLang="en-US" sz="1200" dirty="0">
                <a:latin typeface="游明朝" panose="02020400000000000000" pitchFamily="18" charset="-128"/>
                <a:ea typeface="游明朝"/>
              </a:rPr>
              <a:t>月に実施した「備蓄に関するアンケート調査」の結果</a:t>
            </a:r>
            <a:r>
              <a:rPr kumimoji="1" lang="ja-JP" altLang="en-US" sz="1200" dirty="0" smtClean="0">
                <a:latin typeface="游明朝" panose="02020400000000000000" pitchFamily="18" charset="-128"/>
                <a:ea typeface="游明朝"/>
              </a:rPr>
              <a:t>報告で、アンケート</a:t>
            </a:r>
            <a:r>
              <a:rPr kumimoji="1" lang="ja-JP" altLang="en-US" sz="1200" dirty="0">
                <a:latin typeface="游明朝" panose="02020400000000000000" pitchFamily="18" charset="-128"/>
                <a:ea typeface="游明朝"/>
              </a:rPr>
              <a:t>の回収率は</a:t>
            </a:r>
            <a:r>
              <a:rPr kumimoji="1" lang="en-US" altLang="ja-JP" sz="1200" dirty="0">
                <a:latin typeface="游明朝" panose="02020400000000000000" pitchFamily="18" charset="-128"/>
                <a:ea typeface="游明朝"/>
              </a:rPr>
              <a:t>46.2</a:t>
            </a:r>
            <a:r>
              <a:rPr kumimoji="1" lang="ja-JP" altLang="en-US" sz="1200" dirty="0" smtClean="0">
                <a:latin typeface="游明朝" panose="02020400000000000000" pitchFamily="18" charset="-128"/>
                <a:ea typeface="游明朝"/>
              </a:rPr>
              <a:t>％、</a:t>
            </a:r>
            <a:r>
              <a:rPr kumimoji="1" lang="ja-JP" altLang="en-US" sz="1200" dirty="0">
                <a:latin typeface="游明朝" panose="02020400000000000000" pitchFamily="18" charset="-128"/>
                <a:ea typeface="游明朝"/>
              </a:rPr>
              <a:t>回答から多くの団体が備蓄品を備えていることがわかりました。ユニークな取り組みとして、社員が帰宅困難にならないよう帰宅者用非常持出袋を備えている企業もありました。「備えていない」と回答した団体の中で多かった理由は、管理が困難ということでした。研究会前日に北海道で地震があり、風水害</a:t>
            </a:r>
            <a:r>
              <a:rPr kumimoji="1" lang="ja-JP" altLang="en-US" sz="1200" dirty="0" smtClean="0">
                <a:latin typeface="游明朝" panose="02020400000000000000" pitchFamily="18" charset="-128"/>
                <a:ea typeface="游明朝"/>
              </a:rPr>
              <a:t>なども各地</a:t>
            </a:r>
            <a:r>
              <a:rPr kumimoji="1" lang="ja-JP" altLang="en-US" sz="1200" dirty="0">
                <a:latin typeface="游明朝" panose="02020400000000000000" pitchFamily="18" charset="-128"/>
                <a:ea typeface="游明朝"/>
              </a:rPr>
              <a:t>で相次ぐ災害に、平常時に備えることの大切さを実感します。</a:t>
            </a:r>
            <a:endParaRPr kumimoji="1" lang="en-US" altLang="ja-JP" sz="1200" dirty="0">
              <a:latin typeface="游明朝" panose="02020400000000000000" pitchFamily="18" charset="-128"/>
              <a:ea typeface="游明朝"/>
            </a:endParaRPr>
          </a:p>
          <a:p>
            <a:endParaRPr kumimoji="1" lang="en-US" altLang="ja-JP" sz="1000" dirty="0">
              <a:latin typeface="游明朝" panose="02020400000000000000" pitchFamily="18" charset="-128"/>
              <a:ea typeface="游明朝"/>
            </a:endParaRPr>
          </a:p>
          <a:p>
            <a:r>
              <a:rPr kumimoji="1" lang="ja-JP" altLang="en-US" sz="1200" dirty="0">
                <a:latin typeface="游明朝" panose="02020400000000000000" pitchFamily="18" charset="-128"/>
                <a:ea typeface="游明朝" panose="02020400000000000000" pitchFamily="18" charset="-128"/>
              </a:rPr>
              <a:t>◆非常食の紹介と実演◆</a:t>
            </a:r>
            <a:endParaRPr kumimoji="1" lang="en-US" altLang="ja-JP" sz="1200" dirty="0">
              <a:latin typeface="游明朝" panose="02020400000000000000" pitchFamily="18" charset="-128"/>
              <a:ea typeface="游明朝" panose="02020400000000000000" pitchFamily="18" charset="-128"/>
            </a:endParaRPr>
          </a:p>
          <a:p>
            <a:pPr algn="just"/>
            <a:r>
              <a:rPr lang="ja-JP" altLang="en-US" sz="1000" dirty="0">
                <a:ea typeface="游明朝"/>
              </a:rPr>
              <a:t>　</a:t>
            </a:r>
            <a:r>
              <a:rPr lang="ja-JP" altLang="ja-JP" sz="1100" dirty="0">
                <a:ea typeface="游明朝"/>
              </a:rPr>
              <a:t>アルファ米の加工技術を開発した</a:t>
            </a:r>
            <a:r>
              <a:rPr lang="ja-JP" altLang="en-US" sz="1100" dirty="0">
                <a:ea typeface="游明朝"/>
              </a:rPr>
              <a:t>尾西食品㈱様から、備蓄食料の紹介をしていただきました。アレルギーやハラール（イスラム教徒の食事）対応の米粉クッキー、パンなどの保存食もあり、オーガニック食材も研究中で、安全に誰でも食べられるものを追及されています。今回、サンプルが配布され、試しに食された参加者は「けっこうおいしい！」とご満悦でした。</a:t>
            </a:r>
            <a:endParaRPr lang="en-US" altLang="ja-JP" sz="1100" dirty="0">
              <a:ea typeface="游明朝"/>
            </a:endParaRPr>
          </a:p>
          <a:p>
            <a:pPr algn="just"/>
            <a:r>
              <a:rPr lang="ja-JP" altLang="en-US" sz="1100" dirty="0">
                <a:ea typeface="游明朝"/>
              </a:rPr>
              <a:t>　エンジェルランプ様からは、</a:t>
            </a:r>
            <a:r>
              <a:rPr lang="ja-JP" altLang="ja-JP" sz="1100" dirty="0">
                <a:ea typeface="游明朝"/>
              </a:rPr>
              <a:t>ポリ袋に</a:t>
            </a:r>
            <a:r>
              <a:rPr lang="ja-JP" altLang="en-US" sz="1100" dirty="0">
                <a:ea typeface="游明朝"/>
              </a:rPr>
              <a:t>余りものなどの食材や調味料</a:t>
            </a:r>
            <a:r>
              <a:rPr lang="ja-JP" altLang="ja-JP" sz="1100" dirty="0">
                <a:ea typeface="游明朝"/>
              </a:rPr>
              <a:t>を入れ</a:t>
            </a:r>
            <a:r>
              <a:rPr lang="ja-JP" altLang="en-US" sz="1100" dirty="0">
                <a:ea typeface="游明朝"/>
              </a:rPr>
              <a:t>、お湯を沸かした</a:t>
            </a:r>
            <a:r>
              <a:rPr lang="ja-JP" altLang="ja-JP" sz="1100" dirty="0">
                <a:ea typeface="游明朝"/>
              </a:rPr>
              <a:t>鍋で調理する</a:t>
            </a:r>
            <a:r>
              <a:rPr lang="ja-JP" altLang="en-US" sz="1100" dirty="0">
                <a:ea typeface="游明朝"/>
              </a:rPr>
              <a:t>「</a:t>
            </a:r>
            <a:r>
              <a:rPr lang="ja-JP" altLang="ja-JP" sz="1100" dirty="0">
                <a:ea typeface="游明朝"/>
              </a:rPr>
              <a:t>一鍋クッキング</a:t>
            </a:r>
            <a:r>
              <a:rPr lang="ja-JP" altLang="en-US" sz="1100" dirty="0">
                <a:ea typeface="游明朝"/>
              </a:rPr>
              <a:t>」の</a:t>
            </a:r>
            <a:r>
              <a:rPr lang="ja-JP" altLang="ja-JP" sz="1100" dirty="0">
                <a:ea typeface="游明朝"/>
              </a:rPr>
              <a:t>紹介。備蓄品以外でも冷蔵庫にあるもので、温かくおいしい</a:t>
            </a:r>
            <a:r>
              <a:rPr lang="ja-JP" altLang="en-US" sz="1100" dirty="0">
                <a:ea typeface="游明朝"/>
              </a:rPr>
              <a:t>食事を作ることができると、実演を混ぜて説明いただきました。</a:t>
            </a:r>
            <a:endParaRPr kumimoji="1" lang="en-US" altLang="ja-JP" sz="1100" dirty="0">
              <a:latin typeface="游明朝" panose="02020400000000000000" pitchFamily="18" charset="-128"/>
              <a:ea typeface="游明朝"/>
            </a:endParaRPr>
          </a:p>
          <a:p>
            <a:endParaRPr kumimoji="1" lang="en-US" altLang="ja-JP" sz="1200" dirty="0">
              <a:latin typeface="游明朝" panose="02020400000000000000" pitchFamily="18" charset="-128"/>
              <a:ea typeface="游明朝"/>
            </a:endParaRPr>
          </a:p>
        </p:txBody>
      </p:sp>
      <p:cxnSp>
        <p:nvCxnSpPr>
          <p:cNvPr id="20" name="直線コネクタ 19">
            <a:extLst>
              <a:ext uri="{FF2B5EF4-FFF2-40B4-BE49-F238E27FC236}">
                <a16:creationId xmlns:a16="http://schemas.microsoft.com/office/drawing/2014/main" id="{DCA4C9AA-5CD9-4566-8537-3A3EE8C4B562}"/>
              </a:ext>
            </a:extLst>
          </p:cNvPr>
          <p:cNvCxnSpPr>
            <a:cxnSpLocks/>
          </p:cNvCxnSpPr>
          <p:nvPr/>
        </p:nvCxnSpPr>
        <p:spPr>
          <a:xfrm flipH="1">
            <a:off x="3367793" y="2632635"/>
            <a:ext cx="40112" cy="6068441"/>
          </a:xfrm>
          <a:prstGeom prst="line">
            <a:avLst/>
          </a:prstGeom>
          <a:ln w="254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26" name="図 25">
            <a:extLst>
              <a:ext uri="{FF2B5EF4-FFF2-40B4-BE49-F238E27FC236}">
                <a16:creationId xmlns:a16="http://schemas.microsoft.com/office/drawing/2014/main" id="{6E8FEEC0-FE7E-475B-BB99-32696FE7C3B3}"/>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835650" y="8951979"/>
            <a:ext cx="847901" cy="847901"/>
          </a:xfrm>
          <a:prstGeom prst="rect">
            <a:avLst/>
          </a:prstGeom>
        </p:spPr>
      </p:pic>
      <p:pic>
        <p:nvPicPr>
          <p:cNvPr id="1026" name="Picture 2" descr="「チェック　イラスト　フリー」の画像検索結果">
            <a:extLst>
              <a:ext uri="{FF2B5EF4-FFF2-40B4-BE49-F238E27FC236}">
                <a16:creationId xmlns:a16="http://schemas.microsoft.com/office/drawing/2014/main" id="{F6AF3AC3-ACA4-4BA7-9892-249C80B19466}"/>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259014" y="9054796"/>
            <a:ext cx="233124" cy="1960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電球　イラスト　フリー」の画像検索結果">
            <a:extLst>
              <a:ext uri="{FF2B5EF4-FFF2-40B4-BE49-F238E27FC236}">
                <a16:creationId xmlns:a16="http://schemas.microsoft.com/office/drawing/2014/main" id="{FBF02BF3-78E0-492C-8753-D121CAE4E47A}"/>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rot="3854252">
            <a:off x="422999" y="9246911"/>
            <a:ext cx="480774" cy="659061"/>
          </a:xfrm>
          <a:prstGeom prst="rect">
            <a:avLst/>
          </a:prstGeom>
          <a:noFill/>
          <a:extLst>
            <a:ext uri="{909E8E84-426E-40DD-AFC4-6F175D3DCCD1}">
              <a14:hiddenFill xmlns:a14="http://schemas.microsoft.com/office/drawing/2010/main">
                <a:solidFill>
                  <a:srgbClr val="FFFFFF"/>
                </a:solidFill>
              </a14:hiddenFill>
            </a:ext>
          </a:extLst>
        </p:spPr>
      </p:pic>
      <p:sp>
        <p:nvSpPr>
          <p:cNvPr id="30" name="正方形/長方形 29">
            <a:extLst>
              <a:ext uri="{FF2B5EF4-FFF2-40B4-BE49-F238E27FC236}">
                <a16:creationId xmlns:a16="http://schemas.microsoft.com/office/drawing/2014/main" id="{63CDC762-D91C-4B3D-A61F-856AEA810037}"/>
              </a:ext>
            </a:extLst>
          </p:cNvPr>
          <p:cNvSpPr/>
          <p:nvPr/>
        </p:nvSpPr>
        <p:spPr>
          <a:xfrm>
            <a:off x="108712" y="8903316"/>
            <a:ext cx="6620102" cy="915034"/>
          </a:xfrm>
          <a:prstGeom prst="rect">
            <a:avLst/>
          </a:prstGeom>
          <a:noFill/>
          <a:ln w="38100">
            <a:solidFill>
              <a:srgbClr val="00CC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dirty="0"/>
          </a:p>
        </p:txBody>
      </p:sp>
      <p:sp>
        <p:nvSpPr>
          <p:cNvPr id="36" name="正方形/長方形 35">
            <a:extLst>
              <a:ext uri="{FF2B5EF4-FFF2-40B4-BE49-F238E27FC236}">
                <a16:creationId xmlns:a16="http://schemas.microsoft.com/office/drawing/2014/main" id="{41014D4C-48DF-4F84-8D90-C5030FF27FD2}"/>
              </a:ext>
            </a:extLst>
          </p:cNvPr>
          <p:cNvSpPr/>
          <p:nvPr/>
        </p:nvSpPr>
        <p:spPr>
          <a:xfrm>
            <a:off x="176021" y="8926127"/>
            <a:ext cx="997530" cy="415498"/>
          </a:xfrm>
          <a:prstGeom prst="rect">
            <a:avLst/>
          </a:prstGeom>
        </p:spPr>
        <p:txBody>
          <a:bodyPr wrap="square">
            <a:spAutoFit/>
          </a:bodyPr>
          <a:lstStyle/>
          <a:p>
            <a:pPr algn="ctr"/>
            <a:r>
              <a:rPr kumimoji="1" lang="ja-JP" altLang="en-US" sz="1050" b="1" dirty="0" smtClean="0">
                <a:solidFill>
                  <a:srgbClr val="FF0000"/>
                </a:solidFill>
                <a:latin typeface="+mn-ea"/>
              </a:rPr>
              <a:t>会員の皆様へのご案内</a:t>
            </a:r>
            <a:endParaRPr kumimoji="1" lang="ja-JP" altLang="en-US" sz="1050" b="1" dirty="0">
              <a:solidFill>
                <a:srgbClr val="FF0000"/>
              </a:solidFill>
              <a:latin typeface="+mn-ea"/>
            </a:endParaRPr>
          </a:p>
        </p:txBody>
      </p:sp>
      <p:sp>
        <p:nvSpPr>
          <p:cNvPr id="37" name="テキスト ボックス 36">
            <a:extLst>
              <a:ext uri="{FF2B5EF4-FFF2-40B4-BE49-F238E27FC236}">
                <a16:creationId xmlns:a16="http://schemas.microsoft.com/office/drawing/2014/main" id="{3666C865-EDC7-4536-9498-4BB2E886794B}"/>
              </a:ext>
            </a:extLst>
          </p:cNvPr>
          <p:cNvSpPr txBox="1"/>
          <p:nvPr/>
        </p:nvSpPr>
        <p:spPr>
          <a:xfrm>
            <a:off x="1509252" y="8967128"/>
            <a:ext cx="4258049" cy="415498"/>
          </a:xfrm>
          <a:prstGeom prst="rect">
            <a:avLst/>
          </a:prstGeom>
          <a:noFill/>
        </p:spPr>
        <p:txBody>
          <a:bodyPr wrap="square" rtlCol="0">
            <a:spAutoFit/>
          </a:bodyPr>
          <a:lstStyle/>
          <a:p>
            <a:r>
              <a:rPr kumimoji="1" lang="ja-JP" altLang="en-US" sz="1000" dirty="0">
                <a:solidFill>
                  <a:srgbClr val="FF0000"/>
                </a:solidFill>
                <a:latin typeface="游明朝" panose="02020400000000000000" pitchFamily="18" charset="-128"/>
                <a:ea typeface="游明朝" panose="02020400000000000000" pitchFamily="18" charset="-128"/>
              </a:rPr>
              <a:t>平成</a:t>
            </a:r>
            <a:r>
              <a:rPr kumimoji="1" lang="en-US" altLang="ja-JP" sz="1000" dirty="0">
                <a:solidFill>
                  <a:srgbClr val="FF0000"/>
                </a:solidFill>
                <a:latin typeface="游明朝" panose="02020400000000000000" pitchFamily="18" charset="-128"/>
                <a:ea typeface="游明朝" panose="02020400000000000000" pitchFamily="18" charset="-128"/>
              </a:rPr>
              <a:t>30</a:t>
            </a:r>
            <a:r>
              <a:rPr kumimoji="1" lang="ja-JP" altLang="en-US" sz="1000" dirty="0">
                <a:solidFill>
                  <a:srgbClr val="FF0000"/>
                </a:solidFill>
                <a:latin typeface="游明朝" panose="02020400000000000000" pitchFamily="18" charset="-128"/>
                <a:ea typeface="游明朝" panose="02020400000000000000" pitchFamily="18" charset="-128"/>
              </a:rPr>
              <a:t>年度 減災まちづくり促進プラン企画書フォーマットがまだ未提出</a:t>
            </a:r>
            <a:r>
              <a:rPr kumimoji="1" lang="ja-JP" altLang="en-US" sz="1000" dirty="0" smtClean="0">
                <a:solidFill>
                  <a:srgbClr val="FF0000"/>
                </a:solidFill>
                <a:latin typeface="游明朝" panose="02020400000000000000" pitchFamily="18" charset="-128"/>
                <a:ea typeface="游明朝" panose="02020400000000000000" pitchFamily="18" charset="-128"/>
              </a:rPr>
              <a:t>の団体</a:t>
            </a:r>
            <a:r>
              <a:rPr kumimoji="1" lang="ja-JP" altLang="en-US" sz="1000" dirty="0">
                <a:solidFill>
                  <a:srgbClr val="FF0000"/>
                </a:solidFill>
                <a:latin typeface="游明朝" panose="02020400000000000000" pitchFamily="18" charset="-128"/>
                <a:ea typeface="游明朝" panose="02020400000000000000" pitchFamily="18" charset="-128"/>
              </a:rPr>
              <a:t>は随時ご提出をお願いします。</a:t>
            </a:r>
          </a:p>
        </p:txBody>
      </p:sp>
      <p:sp>
        <p:nvSpPr>
          <p:cNvPr id="29" name="テキスト ボックス 28">
            <a:extLst/>
          </p:cNvPr>
          <p:cNvSpPr txBox="1"/>
          <p:nvPr/>
        </p:nvSpPr>
        <p:spPr>
          <a:xfrm>
            <a:off x="3450117" y="4310608"/>
            <a:ext cx="3335153" cy="4511491"/>
          </a:xfrm>
          <a:prstGeom prst="rect">
            <a:avLst/>
          </a:prstGeom>
          <a:noFill/>
        </p:spPr>
        <p:txBody>
          <a:bodyPr wrap="square" rtlCol="0">
            <a:spAutoFit/>
          </a:bodyPr>
          <a:lstStyle/>
          <a:p>
            <a:r>
              <a:rPr kumimoji="1" lang="ja-JP" altLang="en-US" sz="1200" dirty="0">
                <a:latin typeface="游明朝" panose="02020400000000000000" pitchFamily="18" charset="-128"/>
                <a:ea typeface="游明朝"/>
              </a:rPr>
              <a:t>◆今年度推進プランの事例報告◆</a:t>
            </a:r>
            <a:endParaRPr kumimoji="1" lang="en-US" altLang="ja-JP" sz="1200" dirty="0">
              <a:latin typeface="游明朝" panose="02020400000000000000" pitchFamily="18" charset="-128"/>
              <a:ea typeface="游明朝"/>
            </a:endParaRPr>
          </a:p>
          <a:p>
            <a:r>
              <a:rPr kumimoji="1" lang="ja-JP" altLang="en-US" sz="1200" dirty="0">
                <a:latin typeface="游明朝" panose="02020400000000000000" pitchFamily="18" charset="-128"/>
                <a:ea typeface="游明朝"/>
              </a:rPr>
              <a:t>①</a:t>
            </a:r>
            <a:r>
              <a:rPr lang="zh-CN" altLang="ja-JP" sz="1200" dirty="0"/>
              <a:t>安城市消費生活学校</a:t>
            </a:r>
            <a:r>
              <a:rPr lang="ja-JP" altLang="en-US" sz="1100" dirty="0">
                <a:ea typeface="游明朝"/>
              </a:rPr>
              <a:t>（代表　浅田氏）</a:t>
            </a:r>
            <a:endParaRPr kumimoji="1" lang="en-US" altLang="ja-JP" sz="1200" dirty="0">
              <a:latin typeface="游明朝" panose="02020400000000000000" pitchFamily="18" charset="-128"/>
              <a:ea typeface="游明朝"/>
            </a:endParaRPr>
          </a:p>
          <a:p>
            <a:pPr algn="just"/>
            <a:r>
              <a:rPr kumimoji="1" lang="ja-JP" altLang="en-US" sz="1100" dirty="0">
                <a:latin typeface="游明朝" panose="02020400000000000000" pitchFamily="18" charset="-128"/>
                <a:ea typeface="游明朝"/>
              </a:rPr>
              <a:t>　</a:t>
            </a:r>
            <a:r>
              <a:rPr lang="ja-JP" altLang="ja-JP" sz="1100" dirty="0">
                <a:ea typeface="游明朝"/>
              </a:rPr>
              <a:t>「</a:t>
            </a:r>
            <a:r>
              <a:rPr lang="ja-JP" altLang="en-US" sz="1100" dirty="0">
                <a:ea typeface="游明朝"/>
              </a:rPr>
              <a:t>保存食</a:t>
            </a:r>
            <a:r>
              <a:rPr lang="ja-JP" altLang="ja-JP" sz="1100" dirty="0">
                <a:ea typeface="游明朝"/>
              </a:rPr>
              <a:t>はあまりおいしくない</a:t>
            </a:r>
            <a:r>
              <a:rPr lang="ja-JP" altLang="en-US" sz="1100" dirty="0">
                <a:ea typeface="游明朝"/>
              </a:rPr>
              <a:t>ね</a:t>
            </a:r>
            <a:r>
              <a:rPr lang="ja-JP" altLang="ja-JP" sz="1100" dirty="0">
                <a:ea typeface="游明朝"/>
              </a:rPr>
              <a:t>」という</a:t>
            </a:r>
            <a:r>
              <a:rPr lang="ja-JP" altLang="en-US" sz="1100" dirty="0">
                <a:ea typeface="游明朝"/>
              </a:rPr>
              <a:t>市民の</a:t>
            </a:r>
            <a:r>
              <a:rPr lang="ja-JP" altLang="ja-JP" sz="1100" dirty="0">
                <a:ea typeface="游明朝"/>
              </a:rPr>
              <a:t>声</a:t>
            </a:r>
            <a:r>
              <a:rPr lang="ja-JP" altLang="en-US" sz="1100" dirty="0">
                <a:ea typeface="游明朝"/>
              </a:rPr>
              <a:t>から、</a:t>
            </a:r>
            <a:r>
              <a:rPr lang="ja-JP" altLang="ja-JP" sz="1100" dirty="0">
                <a:ea typeface="游明朝"/>
              </a:rPr>
              <a:t>ローリングストックの備蓄食品を使い、女性・主婦目線のレシピを考え</a:t>
            </a:r>
            <a:r>
              <a:rPr lang="ja-JP" altLang="en-US" sz="1100" dirty="0">
                <a:ea typeface="游明朝"/>
              </a:rPr>
              <a:t>まし</a:t>
            </a:r>
            <a:r>
              <a:rPr lang="ja-JP" altLang="ja-JP" sz="1100" dirty="0">
                <a:ea typeface="游明朝"/>
              </a:rPr>
              <a:t>た。食は生きる力と希望を生み出</a:t>
            </a:r>
            <a:r>
              <a:rPr lang="ja-JP" altLang="en-US" sz="1100" dirty="0">
                <a:ea typeface="游明朝"/>
              </a:rPr>
              <a:t>します</a:t>
            </a:r>
            <a:r>
              <a:rPr lang="ja-JP" altLang="ja-JP" sz="1100" dirty="0">
                <a:ea typeface="游明朝"/>
              </a:rPr>
              <a:t>。与えられた条件でおいしい食を提供できるようにレシピを考える必要があ</a:t>
            </a:r>
            <a:r>
              <a:rPr lang="ja-JP" altLang="en-US" sz="1100" dirty="0">
                <a:ea typeface="游明朝"/>
              </a:rPr>
              <a:t>ります</a:t>
            </a:r>
            <a:r>
              <a:rPr lang="ja-JP" altLang="ja-JP" sz="1100" dirty="0">
                <a:ea typeface="游明朝"/>
              </a:rPr>
              <a:t>。平常時に非常食を作って</a:t>
            </a:r>
            <a:r>
              <a:rPr lang="ja-JP" altLang="en-US" sz="1100" dirty="0">
                <a:ea typeface="游明朝"/>
              </a:rPr>
              <a:t>できるだけ</a:t>
            </a:r>
            <a:r>
              <a:rPr lang="ja-JP" altLang="ja-JP" sz="1100" dirty="0">
                <a:ea typeface="游明朝"/>
              </a:rPr>
              <a:t>味に慣れ、家族の好みを知って、備蓄にいろんなものを加えていきたい。</a:t>
            </a:r>
            <a:r>
              <a:rPr lang="ja-JP" altLang="en-US" sz="1100" dirty="0">
                <a:ea typeface="游明朝"/>
              </a:rPr>
              <a:t>こうした</a:t>
            </a:r>
            <a:r>
              <a:rPr lang="ja-JP" altLang="ja-JP" sz="1100" dirty="0">
                <a:ea typeface="游明朝"/>
              </a:rPr>
              <a:t>考えで学習会を実施</a:t>
            </a:r>
            <a:r>
              <a:rPr lang="ja-JP" altLang="en-US" sz="1100" dirty="0">
                <a:ea typeface="游明朝"/>
              </a:rPr>
              <a:t>しています。今年度は、</a:t>
            </a:r>
            <a:r>
              <a:rPr lang="ja-JP" altLang="ja-JP" sz="1100" dirty="0">
                <a:ea typeface="游明朝"/>
              </a:rPr>
              <a:t>消費生活展</a:t>
            </a:r>
            <a:r>
              <a:rPr lang="ja-JP" altLang="en-US" sz="1100" dirty="0">
                <a:ea typeface="游明朝"/>
              </a:rPr>
              <a:t>など</a:t>
            </a:r>
            <a:r>
              <a:rPr lang="ja-JP" altLang="ja-JP" sz="1100" dirty="0">
                <a:ea typeface="游明朝"/>
              </a:rPr>
              <a:t>にも参加し、市民</a:t>
            </a:r>
            <a:r>
              <a:rPr lang="ja-JP" altLang="en-US" sz="1100" dirty="0">
                <a:ea typeface="游明朝"/>
              </a:rPr>
              <a:t>の皆様への</a:t>
            </a:r>
            <a:r>
              <a:rPr lang="ja-JP" altLang="ja-JP" sz="1100" dirty="0">
                <a:ea typeface="游明朝"/>
              </a:rPr>
              <a:t>発信</a:t>
            </a:r>
            <a:r>
              <a:rPr lang="ja-JP" altLang="en-US" sz="1100" dirty="0">
                <a:ea typeface="游明朝"/>
              </a:rPr>
              <a:t>もしています。</a:t>
            </a:r>
            <a:endParaRPr lang="ja-JP" altLang="ja-JP" sz="1100" dirty="0">
              <a:ea typeface="游明朝"/>
            </a:endParaRPr>
          </a:p>
          <a:p>
            <a:pPr algn="just">
              <a:lnSpc>
                <a:spcPts val="1100"/>
              </a:lnSpc>
            </a:pPr>
            <a:endParaRPr kumimoji="1" lang="en-US" altLang="ja-JP" sz="1100" dirty="0">
              <a:latin typeface="游明朝" panose="02020400000000000000" pitchFamily="18" charset="-128"/>
              <a:ea typeface="游明朝"/>
            </a:endParaRPr>
          </a:p>
          <a:p>
            <a:pPr algn="just"/>
            <a:r>
              <a:rPr kumimoji="1" lang="ja-JP" altLang="en-US" sz="1200" dirty="0">
                <a:latin typeface="游明朝" panose="02020400000000000000" pitchFamily="18" charset="-128"/>
                <a:ea typeface="游明朝"/>
              </a:rPr>
              <a:t>②</a:t>
            </a:r>
            <a:r>
              <a:rPr lang="zh-CN" altLang="ja-JP" sz="1200" dirty="0"/>
              <a:t>二本木連合町内会</a:t>
            </a:r>
            <a:r>
              <a:rPr lang="ja-JP" altLang="en-US" sz="1100" dirty="0" smtClean="0">
                <a:ea typeface="游明朝"/>
              </a:rPr>
              <a:t>（会長</a:t>
            </a:r>
            <a:r>
              <a:rPr lang="ja-JP" altLang="en-US" sz="1100" dirty="0">
                <a:ea typeface="游明朝"/>
              </a:rPr>
              <a:t>　倉橋氏）</a:t>
            </a:r>
            <a:endParaRPr kumimoji="1" lang="en-US" altLang="ja-JP" sz="1100" dirty="0">
              <a:latin typeface="游明朝" panose="02020400000000000000" pitchFamily="18" charset="-128"/>
              <a:ea typeface="游明朝"/>
            </a:endParaRPr>
          </a:p>
          <a:p>
            <a:pPr algn="just"/>
            <a:r>
              <a:rPr kumimoji="1" lang="ja-JP" altLang="en-US" sz="1100" dirty="0">
                <a:latin typeface="游明朝" panose="02020400000000000000" pitchFamily="18" charset="-128"/>
                <a:ea typeface="游明朝"/>
              </a:rPr>
              <a:t>　</a:t>
            </a:r>
            <a:r>
              <a:rPr lang="ja-JP" altLang="ja-JP" sz="1100" dirty="0">
                <a:ea typeface="游明朝"/>
              </a:rPr>
              <a:t>家具転倒防止はすぐにできるのにも</a:t>
            </a:r>
            <a:r>
              <a:rPr lang="ja-JP" altLang="en-US" sz="1100" dirty="0">
                <a:ea typeface="游明朝"/>
              </a:rPr>
              <a:t>関わらず</a:t>
            </a:r>
            <a:r>
              <a:rPr lang="ja-JP" altLang="ja-JP" sz="1100" dirty="0">
                <a:ea typeface="游明朝"/>
              </a:rPr>
              <a:t>、その単純な一歩が踏み出せ</a:t>
            </a:r>
            <a:r>
              <a:rPr lang="ja-JP" altLang="en-US" sz="1100" dirty="0">
                <a:ea typeface="游明朝"/>
              </a:rPr>
              <a:t>ません</a:t>
            </a:r>
            <a:r>
              <a:rPr lang="ja-JP" altLang="ja-JP" sz="1100" dirty="0">
                <a:ea typeface="游明朝"/>
              </a:rPr>
              <a:t>。そ</a:t>
            </a:r>
            <a:r>
              <a:rPr lang="ja-JP" altLang="en-US" sz="1100" dirty="0">
                <a:ea typeface="游明朝"/>
              </a:rPr>
              <a:t>の理由を考えなくては、</a:t>
            </a:r>
            <a:r>
              <a:rPr lang="ja-JP" altLang="ja-JP" sz="1100" dirty="0">
                <a:ea typeface="游明朝"/>
              </a:rPr>
              <a:t>いくら危機意識を煽</a:t>
            </a:r>
            <a:r>
              <a:rPr lang="ja-JP" altLang="en-US" sz="1100" dirty="0">
                <a:ea typeface="游明朝"/>
              </a:rPr>
              <a:t>っても</a:t>
            </a:r>
            <a:r>
              <a:rPr lang="ja-JP" altLang="ja-JP" sz="1100" dirty="0">
                <a:ea typeface="游明朝"/>
              </a:rPr>
              <a:t>人は動</a:t>
            </a:r>
            <a:r>
              <a:rPr lang="ja-JP" altLang="en-US" sz="1100" dirty="0">
                <a:ea typeface="游明朝"/>
              </a:rPr>
              <a:t>きません。市</a:t>
            </a:r>
            <a:r>
              <a:rPr lang="ja-JP" altLang="ja-JP" sz="1100" dirty="0">
                <a:ea typeface="游明朝"/>
              </a:rPr>
              <a:t>民は</a:t>
            </a:r>
            <a:r>
              <a:rPr lang="ja-JP" altLang="en-US" sz="1100" dirty="0">
                <a:ea typeface="游明朝"/>
              </a:rPr>
              <a:t>いつ来るかわからない</a:t>
            </a:r>
            <a:r>
              <a:rPr lang="ja-JP" altLang="ja-JP" sz="1100" dirty="0">
                <a:ea typeface="游明朝"/>
              </a:rPr>
              <a:t>危機に備えて日々暮らしておらず、日常生活の一つの要素として災害に触れ</a:t>
            </a:r>
            <a:r>
              <a:rPr lang="ja-JP" altLang="en-US" sz="1100" dirty="0">
                <a:ea typeface="游明朝"/>
              </a:rPr>
              <a:t>ることが大切です。</a:t>
            </a:r>
            <a:r>
              <a:rPr lang="ja-JP" altLang="ja-JP" sz="1100" dirty="0">
                <a:ea typeface="游明朝"/>
              </a:rPr>
              <a:t>「日曜大工で家具転倒防止」など、キャッチフレーズを軽くし、「大げさな話ではなく、</a:t>
            </a:r>
            <a:r>
              <a:rPr lang="en-US" altLang="ja-JP" sz="1100" dirty="0">
                <a:ea typeface="游明朝"/>
              </a:rPr>
              <a:t>30</a:t>
            </a:r>
            <a:r>
              <a:rPr lang="ja-JP" altLang="ja-JP" sz="1100" dirty="0">
                <a:ea typeface="游明朝"/>
              </a:rPr>
              <a:t>分でやれるよ」と紹介</a:t>
            </a:r>
            <a:r>
              <a:rPr lang="ja-JP" altLang="en-US" sz="1100" dirty="0">
                <a:ea typeface="游明朝"/>
              </a:rPr>
              <a:t>していきます。また、</a:t>
            </a:r>
            <a:r>
              <a:rPr lang="ja-JP" altLang="ja-JP" sz="1100" dirty="0">
                <a:ea typeface="游明朝"/>
              </a:rPr>
              <a:t>町内会でパワードライバーや下地センサーを準備し、取組みやすい環境をバックアップ</a:t>
            </a:r>
            <a:r>
              <a:rPr lang="ja-JP" altLang="en-US" sz="1100" dirty="0">
                <a:ea typeface="游明朝"/>
              </a:rPr>
              <a:t>したいと考えています</a:t>
            </a:r>
            <a:r>
              <a:rPr lang="ja-JP" altLang="ja-JP" sz="1100" dirty="0">
                <a:ea typeface="游明朝"/>
              </a:rPr>
              <a:t>。</a:t>
            </a:r>
            <a:endParaRPr kumimoji="1" lang="en-US" altLang="ja-JP" sz="800" dirty="0">
              <a:latin typeface="游明朝" panose="02020400000000000000" pitchFamily="18" charset="-128"/>
              <a:ea typeface="游明朝"/>
            </a:endParaRPr>
          </a:p>
        </p:txBody>
      </p:sp>
      <p:pic>
        <p:nvPicPr>
          <p:cNvPr id="31" name="Picture 2" descr="「チェック　イラスト　フリー」の画像検索結果">
            <a:extLst>
              <a:ext uri="{FF2B5EF4-FFF2-40B4-BE49-F238E27FC236}">
                <a16:creationId xmlns:a16="http://schemas.microsoft.com/office/drawing/2014/main" id="{F6AF3AC3-ACA4-4BA7-9892-249C80B19466}"/>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1259014" y="9436573"/>
            <a:ext cx="220881" cy="196083"/>
          </a:xfrm>
          <a:prstGeom prst="rect">
            <a:avLst/>
          </a:prstGeom>
          <a:noFill/>
          <a:extLst>
            <a:ext uri="{909E8E84-426E-40DD-AFC4-6F175D3DCCD1}">
              <a14:hiddenFill xmlns:a14="http://schemas.microsoft.com/office/drawing/2010/main">
                <a:solidFill>
                  <a:srgbClr val="FFFFFF"/>
                </a:solidFill>
              </a14:hiddenFill>
            </a:ext>
          </a:extLst>
        </p:spPr>
      </p:pic>
      <p:sp>
        <p:nvSpPr>
          <p:cNvPr id="35" name="テキスト ボックス 34">
            <a:extLst>
              <a:ext uri="{FF2B5EF4-FFF2-40B4-BE49-F238E27FC236}">
                <a16:creationId xmlns:a16="http://schemas.microsoft.com/office/drawing/2014/main" id="{3666C865-EDC7-4536-9498-4BB2E886794B}"/>
              </a:ext>
            </a:extLst>
          </p:cNvPr>
          <p:cNvSpPr txBox="1"/>
          <p:nvPr/>
        </p:nvSpPr>
        <p:spPr>
          <a:xfrm>
            <a:off x="1509252" y="9363392"/>
            <a:ext cx="4258049" cy="400110"/>
          </a:xfrm>
          <a:prstGeom prst="rect">
            <a:avLst/>
          </a:prstGeom>
          <a:noFill/>
        </p:spPr>
        <p:txBody>
          <a:bodyPr wrap="square" rtlCol="0">
            <a:spAutoFit/>
          </a:bodyPr>
          <a:lstStyle/>
          <a:p>
            <a:r>
              <a:rPr kumimoji="1" lang="ja-JP" altLang="en-US" sz="1000" dirty="0">
                <a:solidFill>
                  <a:srgbClr val="FF0000"/>
                </a:solidFill>
                <a:latin typeface="游明朝" panose="02020400000000000000" pitchFamily="18" charset="-128"/>
                <a:ea typeface="游明朝" panose="02020400000000000000" pitchFamily="18" charset="-128"/>
              </a:rPr>
              <a:t>次回減災まちづくり研究会（第</a:t>
            </a:r>
            <a:r>
              <a:rPr kumimoji="1" lang="en-US" altLang="ja-JP" sz="1000" dirty="0">
                <a:solidFill>
                  <a:srgbClr val="FF0000"/>
                </a:solidFill>
                <a:latin typeface="游明朝" panose="02020400000000000000" pitchFamily="18" charset="-128"/>
                <a:ea typeface="游明朝" panose="02020400000000000000" pitchFamily="18" charset="-128"/>
              </a:rPr>
              <a:t>3</a:t>
            </a:r>
            <a:r>
              <a:rPr kumimoji="1" lang="ja-JP" altLang="en-US" sz="1000" dirty="0">
                <a:solidFill>
                  <a:srgbClr val="FF0000"/>
                </a:solidFill>
                <a:latin typeface="游明朝" panose="02020400000000000000" pitchFamily="18" charset="-128"/>
                <a:ea typeface="游明朝" panose="02020400000000000000" pitchFamily="18" charset="-128"/>
              </a:rPr>
              <a:t>回）は、</a:t>
            </a:r>
            <a:r>
              <a:rPr kumimoji="1" lang="en-US" altLang="ja-JP" sz="1000" dirty="0">
                <a:solidFill>
                  <a:srgbClr val="FF0000"/>
                </a:solidFill>
                <a:latin typeface="游明朝" panose="02020400000000000000" pitchFamily="18" charset="-128"/>
                <a:ea typeface="游明朝" panose="02020400000000000000" pitchFamily="18" charset="-128"/>
              </a:rPr>
              <a:t>12</a:t>
            </a:r>
            <a:r>
              <a:rPr kumimoji="1" lang="ja-JP" altLang="en-US" sz="1000" dirty="0">
                <a:solidFill>
                  <a:srgbClr val="FF0000"/>
                </a:solidFill>
                <a:latin typeface="游明朝" panose="02020400000000000000" pitchFamily="18" charset="-128"/>
                <a:ea typeface="游明朝" panose="02020400000000000000" pitchFamily="18" charset="-128"/>
              </a:rPr>
              <a:t>月</a:t>
            </a:r>
            <a:r>
              <a:rPr kumimoji="1" lang="en-US" altLang="ja-JP" sz="1000" dirty="0">
                <a:solidFill>
                  <a:srgbClr val="FF0000"/>
                </a:solidFill>
                <a:latin typeface="游明朝" panose="02020400000000000000" pitchFamily="18" charset="-128"/>
                <a:ea typeface="游明朝" panose="02020400000000000000" pitchFamily="18" charset="-128"/>
              </a:rPr>
              <a:t>11</a:t>
            </a:r>
            <a:r>
              <a:rPr kumimoji="1" lang="ja-JP" altLang="en-US" sz="1000" dirty="0">
                <a:solidFill>
                  <a:srgbClr val="FF0000"/>
                </a:solidFill>
                <a:latin typeface="游明朝" panose="02020400000000000000" pitchFamily="18" charset="-128"/>
                <a:ea typeface="游明朝" panose="02020400000000000000" pitchFamily="18" charset="-128"/>
              </a:rPr>
              <a:t>日（火）</a:t>
            </a:r>
            <a:r>
              <a:rPr kumimoji="1" lang="en-US" altLang="ja-JP" sz="1000" dirty="0">
                <a:solidFill>
                  <a:srgbClr val="FF0000"/>
                </a:solidFill>
                <a:latin typeface="游明朝" panose="02020400000000000000" pitchFamily="18" charset="-128"/>
                <a:ea typeface="游明朝" panose="02020400000000000000" pitchFamily="18" charset="-128"/>
              </a:rPr>
              <a:t>19:00</a:t>
            </a:r>
            <a:r>
              <a:rPr kumimoji="1" lang="ja-JP" altLang="en-US" sz="1000" dirty="0">
                <a:solidFill>
                  <a:srgbClr val="FF0000"/>
                </a:solidFill>
                <a:latin typeface="游明朝" panose="02020400000000000000" pitchFamily="18" charset="-128"/>
                <a:ea typeface="游明朝" panose="02020400000000000000" pitchFamily="18" charset="-128"/>
              </a:rPr>
              <a:t>～</a:t>
            </a:r>
            <a:r>
              <a:rPr kumimoji="1" lang="en-US" altLang="ja-JP" sz="1000" dirty="0" smtClean="0">
                <a:solidFill>
                  <a:srgbClr val="FF0000"/>
                </a:solidFill>
                <a:latin typeface="游明朝" panose="02020400000000000000" pitchFamily="18" charset="-128"/>
                <a:ea typeface="游明朝" panose="02020400000000000000" pitchFamily="18" charset="-128"/>
              </a:rPr>
              <a:t>20:30</a:t>
            </a:r>
            <a:r>
              <a:rPr kumimoji="1" lang="ja-JP" altLang="en-US" sz="1000" dirty="0" smtClean="0">
                <a:solidFill>
                  <a:srgbClr val="FF0000"/>
                </a:solidFill>
                <a:latin typeface="游明朝" panose="02020400000000000000" pitchFamily="18" charset="-128"/>
                <a:ea typeface="游明朝" panose="02020400000000000000" pitchFamily="18" charset="-128"/>
              </a:rPr>
              <a:t>文化センター大会議室で</a:t>
            </a:r>
            <a:r>
              <a:rPr kumimoji="1" lang="ja-JP" altLang="en-US" sz="1000" dirty="0">
                <a:solidFill>
                  <a:srgbClr val="FF0000"/>
                </a:solidFill>
                <a:latin typeface="游明朝" panose="02020400000000000000" pitchFamily="18" charset="-128"/>
                <a:ea typeface="游明朝" panose="02020400000000000000" pitchFamily="18" charset="-128"/>
              </a:rPr>
              <a:t>開催いたします。ご参加をお願いいたします。</a:t>
            </a:r>
          </a:p>
        </p:txBody>
      </p:sp>
      <p:pic>
        <p:nvPicPr>
          <p:cNvPr id="32" name="図 31" descr="Y:\2018年度\20180907　安城減災まちづくり研究会\CIMG8842.JPG"/>
          <p:cNvPicPr/>
          <p:nvPr/>
        </p:nvPicPr>
        <p:blipFill rotWithShape="1">
          <a:blip r:embed="rId6" cstate="screen">
            <a:extLst>
              <a:ext uri="{28A0092B-C50C-407E-A947-70E740481C1C}">
                <a14:useLocalDpi xmlns:a14="http://schemas.microsoft.com/office/drawing/2010/main"/>
              </a:ext>
            </a:extLst>
          </a:blip>
          <a:srcRect/>
          <a:stretch/>
        </p:blipFill>
        <p:spPr bwMode="auto">
          <a:xfrm>
            <a:off x="208217" y="7770505"/>
            <a:ext cx="1743941" cy="1039291"/>
          </a:xfrm>
          <a:prstGeom prst="rect">
            <a:avLst/>
          </a:prstGeom>
          <a:noFill/>
          <a:ln>
            <a:noFill/>
          </a:ln>
          <a:extLst>
            <a:ext uri="{53640926-AAD7-44D8-BBD7-CCE9431645EC}">
              <a14:shadowObscured xmlns:a14="http://schemas.microsoft.com/office/drawing/2010/main"/>
            </a:ext>
          </a:extLst>
        </p:spPr>
      </p:pic>
      <p:pic>
        <p:nvPicPr>
          <p:cNvPr id="34" name="図 33" descr="C:\Users\staff4\Desktop\20180907　安城減災まちづくり研究会\CIMG8725 - コピー.JPG"/>
          <p:cNvPicPr/>
          <p:nvPr/>
        </p:nvPicPr>
        <p:blipFill rotWithShape="1">
          <a:blip r:embed="rId7" cstate="screen">
            <a:extLst>
              <a:ext uri="{28A0092B-C50C-407E-A947-70E740481C1C}">
                <a14:useLocalDpi xmlns:a14="http://schemas.microsoft.com/office/drawing/2010/main"/>
              </a:ext>
            </a:extLst>
          </a:blip>
          <a:srcRect/>
          <a:stretch/>
        </p:blipFill>
        <p:spPr bwMode="auto">
          <a:xfrm>
            <a:off x="2029985" y="7740376"/>
            <a:ext cx="1182155" cy="1039291"/>
          </a:xfrm>
          <a:prstGeom prst="rect">
            <a:avLst/>
          </a:prstGeom>
          <a:noFill/>
          <a:ln>
            <a:noFill/>
          </a:ln>
          <a:extLst>
            <a:ext uri="{53640926-AAD7-44D8-BBD7-CCE9431645EC}">
              <a14:shadowObscured xmlns:a14="http://schemas.microsoft.com/office/drawing/2010/main"/>
            </a:ext>
          </a:extLst>
        </p:spPr>
      </p:pic>
      <p:pic>
        <p:nvPicPr>
          <p:cNvPr id="38" name="図 37" descr="C:\Users\staff4\Desktop\20180907　安城減災まちづくり研究会\CIMG8708 - コピー.JPG"/>
          <p:cNvPicPr/>
          <p:nvPr/>
        </p:nvPicPr>
        <p:blipFill rotWithShape="1">
          <a:blip r:embed="rId8" cstate="screen">
            <a:extLst>
              <a:ext uri="{28A0092B-C50C-407E-A947-70E740481C1C}">
                <a14:useLocalDpi xmlns:a14="http://schemas.microsoft.com/office/drawing/2010/main"/>
              </a:ext>
            </a:extLst>
          </a:blip>
          <a:srcRect/>
          <a:stretch/>
        </p:blipFill>
        <p:spPr bwMode="auto">
          <a:xfrm>
            <a:off x="3513911" y="2632635"/>
            <a:ext cx="3169639" cy="163456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550703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8204</TotalTime>
  <Words>117</Words>
  <Application>Microsoft Office PowerPoint</Application>
  <PresentationFormat>A4 210 x 297 mm</PresentationFormat>
  <Paragraphs>23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等线</vt:lpstr>
      <vt:lpstr>HG丸ｺﾞｼｯｸM-PRO</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松永鎌矢</dc:creator>
  <cp:lastModifiedBy>内藤 拓自</cp:lastModifiedBy>
  <cp:revision>140</cp:revision>
  <cp:lastPrinted>2018-09-30T05:28:04Z</cp:lastPrinted>
  <dcterms:created xsi:type="dcterms:W3CDTF">2017-07-23T03:49:30Z</dcterms:created>
  <dcterms:modified xsi:type="dcterms:W3CDTF">2018-10-15T00:02:49Z</dcterms:modified>
</cp:coreProperties>
</file>